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 id="2147483689" r:id="rId5"/>
  </p:sldMasterIdLst>
  <p:notesMasterIdLst>
    <p:notesMasterId r:id="rId18"/>
  </p:notesMasterIdLst>
  <p:sldIdLst>
    <p:sldId id="262" r:id="rId6"/>
    <p:sldId id="292" r:id="rId7"/>
    <p:sldId id="449" r:id="rId8"/>
    <p:sldId id="295" r:id="rId9"/>
    <p:sldId id="294" r:id="rId10"/>
    <p:sldId id="445" r:id="rId11"/>
    <p:sldId id="293" r:id="rId12"/>
    <p:sldId id="296" r:id="rId13"/>
    <p:sldId id="456" r:id="rId14"/>
    <p:sldId id="455" r:id="rId15"/>
    <p:sldId id="457" r:id="rId16"/>
    <p:sldId id="44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324325-187B-0E52-6A35-E506B252E4D0}" name="Joe Tigani (DJCS)" initials="J(" userId="S::joe.tigani@emv.vic.gov.au::97b7c2a1-3f91-46ef-8297-685e3af9c4b7" providerId="AD"/>
  <p188:author id="{90CE3234-B80B-99BA-7296-013471C68ACC}" name="Sharon L MacDonnell (DJCS)" initials="S(" userId="S::sharon.macdonnell@emv.vic.gov.au::8bb78f2a-4d58-43f1-ad20-773edd8fc717" providerId="AD"/>
  <p188:author id="{982DECBA-0DEE-CB92-B8DC-29E04921334E}" name="Melissa Skilbeck (DJCS)" initials="M(" userId="S::melissa.skilbeck@emv.vic.gov.au::0ad1ed5b-988b-4075-96d2-8b7c0d0b7beb" providerId="AD"/>
  <p188:author id="{7368EEC2-37AA-4AB4-8945-CADBDC7ECB01}" name="Joe Tigani (DJCS)" initials="JT(" userId="S::Joe.Tigani@emv.vic.gov.au::97b7c2a1-3f91-46ef-8297-685e3af9c4b7" providerId="AD"/>
  <p188:author id="{4F32F0D8-F580-11A6-3634-715683D66CF9}" name="Farooq Mohammad (DJCS)" initials="FM(" userId="S::Farooq.Mohammad@brv.vic.gov.au::2ca28754-c947-4b04-9bec-6220b2f0c8e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rooq Mohammad (DJCS)" initials="FM(" lastIdx="1" clrIdx="0">
    <p:extLst>
      <p:ext uri="{19B8F6BF-5375-455C-9EA6-DF929625EA0E}">
        <p15:presenceInfo xmlns:p15="http://schemas.microsoft.com/office/powerpoint/2012/main" userId="S::Farooq.Mohammad@brv.vic.gov.au::2ca28754-c947-4b04-9bec-6220b2f0c8ea" providerId="AD"/>
      </p:ext>
    </p:extLst>
  </p:cmAuthor>
  <p:cmAuthor id="2" name="Vicky Kyris (DJCS)" initials="VK(" lastIdx="1" clrIdx="1">
    <p:extLst>
      <p:ext uri="{19B8F6BF-5375-455C-9EA6-DF929625EA0E}">
        <p15:presenceInfo xmlns:p15="http://schemas.microsoft.com/office/powerpoint/2012/main" userId="S::Vicky.Kyris@emv.vic.gov.au::d8d00336-09a1-4ef0-b834-246c93fade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64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4660"/>
  </p:normalViewPr>
  <p:slideViewPr>
    <p:cSldViewPr snapToGrid="0">
      <p:cViewPr varScale="1">
        <p:scale>
          <a:sx n="108" d="100"/>
          <a:sy n="108"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09F0D4-6ECE-472C-B9AD-26334E51BA9C}" type="datetimeFigureOut">
              <a:rPr lang="en-AU" smtClean="0"/>
              <a:t>14/02/2024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F98F1A-C1C4-4B6A-8A47-91CA0FC1DBF2}" type="slidenum">
              <a:rPr lang="en-AU" smtClean="0"/>
              <a:t>‹#›</a:t>
            </a:fld>
            <a:endParaRPr lang="en-AU"/>
          </a:p>
        </p:txBody>
      </p:sp>
    </p:spTree>
    <p:extLst>
      <p:ext uri="{BB962C8B-B14F-4D97-AF65-F5344CB8AC3E}">
        <p14:creationId xmlns:p14="http://schemas.microsoft.com/office/powerpoint/2010/main" val="1148120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AFEC0-DC2A-FC49-AFB0-7E69C510240D}" type="slidenum">
              <a:rPr lang="en-US" smtClean="0"/>
              <a:t>1</a:t>
            </a:fld>
            <a:endParaRPr lang="en-US"/>
          </a:p>
        </p:txBody>
      </p:sp>
    </p:spTree>
    <p:extLst>
      <p:ext uri="{BB962C8B-B14F-4D97-AF65-F5344CB8AC3E}">
        <p14:creationId xmlns:p14="http://schemas.microsoft.com/office/powerpoint/2010/main" val="2303303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February 14, 2024</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94799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February 14, 2024</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3414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February 14, 2024</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14844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90B67D-DE37-C942-98F0-07FDA54683A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ctrTitle" hasCustomPrompt="1"/>
          </p:nvPr>
        </p:nvSpPr>
        <p:spPr>
          <a:xfrm>
            <a:off x="4847862" y="1446117"/>
            <a:ext cx="6429741" cy="2289600"/>
          </a:xfrm>
          <a:prstGeom prst="rect">
            <a:avLst/>
          </a:prstGeom>
        </p:spPr>
        <p:txBody>
          <a:bodyPr lIns="0" tIns="0" rIns="0" bIns="0" anchor="b">
            <a:norm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Cover Slide</a:t>
            </a:r>
          </a:p>
        </p:txBody>
      </p:sp>
      <p:sp>
        <p:nvSpPr>
          <p:cNvPr id="3" name="Subtitle 2"/>
          <p:cNvSpPr>
            <a:spLocks noGrp="1"/>
          </p:cNvSpPr>
          <p:nvPr>
            <p:ph type="subTitle" idx="1" hasCustomPrompt="1"/>
          </p:nvPr>
        </p:nvSpPr>
        <p:spPr>
          <a:xfrm>
            <a:off x="4847862" y="3735718"/>
            <a:ext cx="6429741" cy="724417"/>
          </a:xfrm>
          <a:prstGeom prst="rect">
            <a:avLst/>
          </a:prstGeom>
        </p:spPr>
        <p:txBody>
          <a:bodyPr lIns="0" tIns="0" rIns="0" bIns="0">
            <a:normAutofit/>
          </a:bodyPr>
          <a:lstStyle>
            <a:lvl1pPr marL="0" indent="0" algn="l">
              <a:lnSpc>
                <a:spcPct val="100000"/>
              </a:lnSpc>
              <a:spcBef>
                <a:spcPts val="0"/>
              </a:spcBef>
              <a:buNone/>
              <a:defRPr sz="3733">
                <a:solidFill>
                  <a:schemeClr val="bg1"/>
                </a:solidFill>
                <a:latin typeface="Arial" panose="020B0604020202020204" pitchFamily="34" charset="0"/>
                <a:cs typeface="Arial" panose="020B0604020202020204" pitchFamily="34" charset="0"/>
              </a:defRPr>
            </a:lvl1pPr>
            <a:lvl2pPr marL="766248" indent="0" algn="ctr">
              <a:buNone/>
              <a:defRPr>
                <a:solidFill>
                  <a:schemeClr val="tx1">
                    <a:tint val="75000"/>
                  </a:schemeClr>
                </a:solidFill>
              </a:defRPr>
            </a:lvl2pPr>
            <a:lvl3pPr marL="1532496" indent="0" algn="ctr">
              <a:buNone/>
              <a:defRPr>
                <a:solidFill>
                  <a:schemeClr val="tx1">
                    <a:tint val="75000"/>
                  </a:schemeClr>
                </a:solidFill>
              </a:defRPr>
            </a:lvl3pPr>
            <a:lvl4pPr marL="2298744" indent="0" algn="ctr">
              <a:buNone/>
              <a:defRPr>
                <a:solidFill>
                  <a:schemeClr val="tx1">
                    <a:tint val="75000"/>
                  </a:schemeClr>
                </a:solidFill>
              </a:defRPr>
            </a:lvl4pPr>
            <a:lvl5pPr marL="3064993" indent="0" algn="ctr">
              <a:buNone/>
              <a:defRPr>
                <a:solidFill>
                  <a:schemeClr val="tx1">
                    <a:tint val="75000"/>
                  </a:schemeClr>
                </a:solidFill>
              </a:defRPr>
            </a:lvl5pPr>
            <a:lvl6pPr marL="3831240" indent="0" algn="ctr">
              <a:buNone/>
              <a:defRPr>
                <a:solidFill>
                  <a:schemeClr val="tx1">
                    <a:tint val="75000"/>
                  </a:schemeClr>
                </a:solidFill>
              </a:defRPr>
            </a:lvl6pPr>
            <a:lvl7pPr marL="4597488" indent="0" algn="ctr">
              <a:buNone/>
              <a:defRPr>
                <a:solidFill>
                  <a:schemeClr val="tx1">
                    <a:tint val="75000"/>
                  </a:schemeClr>
                </a:solidFill>
              </a:defRPr>
            </a:lvl7pPr>
            <a:lvl8pPr marL="5363737" indent="0" algn="ctr">
              <a:buNone/>
              <a:defRPr>
                <a:solidFill>
                  <a:schemeClr val="tx1">
                    <a:tint val="75000"/>
                  </a:schemeClr>
                </a:solidFill>
              </a:defRPr>
            </a:lvl8pPr>
            <a:lvl9pPr marL="6129984" indent="0" algn="ctr">
              <a:buNone/>
              <a:defRPr>
                <a:solidFill>
                  <a:schemeClr val="tx1">
                    <a:tint val="75000"/>
                  </a:schemeClr>
                </a:solidFill>
              </a:defRPr>
            </a:lvl9pPr>
          </a:lstStyle>
          <a:p>
            <a:r>
              <a:rPr lang="en-US" dirty="0"/>
              <a:t>Subheading</a:t>
            </a:r>
          </a:p>
        </p:txBody>
      </p:sp>
      <p:sp>
        <p:nvSpPr>
          <p:cNvPr id="11" name="Text Placeholder 10">
            <a:extLst>
              <a:ext uri="{FF2B5EF4-FFF2-40B4-BE49-F238E27FC236}">
                <a16:creationId xmlns:a16="http://schemas.microsoft.com/office/drawing/2014/main" id="{3DD3311B-0BC1-40D9-A470-714480753549}"/>
              </a:ext>
            </a:extLst>
          </p:cNvPr>
          <p:cNvSpPr>
            <a:spLocks noGrp="1"/>
          </p:cNvSpPr>
          <p:nvPr>
            <p:ph type="body" sz="quarter" idx="10" hasCustomPrompt="1"/>
          </p:nvPr>
        </p:nvSpPr>
        <p:spPr>
          <a:xfrm>
            <a:off x="4847859" y="4656596"/>
            <a:ext cx="6429743" cy="858065"/>
          </a:xfrm>
          <a:prstGeom prst="rect">
            <a:avLst/>
          </a:prstGeom>
        </p:spPr>
        <p:txBody>
          <a:bodyPr lIns="0">
            <a:normAutofit/>
          </a:bodyPr>
          <a:lstStyle>
            <a:lvl1pPr algn="l">
              <a:lnSpc>
                <a:spcPct val="100000"/>
              </a:lnSpc>
              <a:buNone/>
              <a:defRPr sz="1867">
                <a:solidFill>
                  <a:schemeClr val="bg1"/>
                </a:solidFill>
                <a:latin typeface="Arial" panose="020B0604020202020204" pitchFamily="34" charset="0"/>
                <a:cs typeface="Arial" panose="020B0604020202020204" pitchFamily="34" charset="0"/>
              </a:defRPr>
            </a:lvl1pPr>
          </a:lstStyle>
          <a:p>
            <a:pPr lvl="0"/>
            <a:r>
              <a:rPr lang="en-GB" dirty="0"/>
              <a:t>Author name</a:t>
            </a:r>
          </a:p>
          <a:p>
            <a:pPr lvl="0"/>
            <a:r>
              <a:rPr lang="en-GB" dirty="0"/>
              <a:t>Date</a:t>
            </a:r>
            <a:endParaRPr lang="en-AU" dirty="0"/>
          </a:p>
        </p:txBody>
      </p:sp>
      <p:pic>
        <p:nvPicPr>
          <p:cNvPr id="9" name="Picture 8" descr="Graphical user interface, text&#10;&#10;Description automatically generated">
            <a:extLst>
              <a:ext uri="{FF2B5EF4-FFF2-40B4-BE49-F238E27FC236}">
                <a16:creationId xmlns:a16="http://schemas.microsoft.com/office/drawing/2014/main" id="{E3F371AE-0218-A944-B34E-781F5D4909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47859" y="5649967"/>
            <a:ext cx="2117589" cy="575512"/>
          </a:xfrm>
          <a:prstGeom prst="rect">
            <a:avLst/>
          </a:prstGeom>
        </p:spPr>
      </p:pic>
    </p:spTree>
    <p:extLst>
      <p:ext uri="{BB962C8B-B14F-4D97-AF65-F5344CB8AC3E}">
        <p14:creationId xmlns:p14="http://schemas.microsoft.com/office/powerpoint/2010/main" val="42778080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90B67D-DE37-C942-98F0-07FDA54683A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ctrTitle" hasCustomPrompt="1"/>
          </p:nvPr>
        </p:nvSpPr>
        <p:spPr>
          <a:xfrm>
            <a:off x="4847862" y="1446117"/>
            <a:ext cx="6429741" cy="2289600"/>
          </a:xfrm>
          <a:prstGeom prst="rect">
            <a:avLst/>
          </a:prstGeom>
        </p:spPr>
        <p:txBody>
          <a:bodyPr lIns="0" tIns="0" rIns="0" bIns="0" anchor="b">
            <a:norm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Cover Slide</a:t>
            </a:r>
          </a:p>
        </p:txBody>
      </p:sp>
      <p:sp>
        <p:nvSpPr>
          <p:cNvPr id="3" name="Subtitle 2"/>
          <p:cNvSpPr>
            <a:spLocks noGrp="1"/>
          </p:cNvSpPr>
          <p:nvPr>
            <p:ph type="subTitle" idx="1" hasCustomPrompt="1"/>
          </p:nvPr>
        </p:nvSpPr>
        <p:spPr>
          <a:xfrm>
            <a:off x="4847862" y="3735718"/>
            <a:ext cx="6429741" cy="724417"/>
          </a:xfrm>
          <a:prstGeom prst="rect">
            <a:avLst/>
          </a:prstGeom>
        </p:spPr>
        <p:txBody>
          <a:bodyPr lIns="0" tIns="0" rIns="0" bIns="0">
            <a:normAutofit/>
          </a:bodyPr>
          <a:lstStyle>
            <a:lvl1pPr marL="0" indent="0" algn="l">
              <a:lnSpc>
                <a:spcPct val="100000"/>
              </a:lnSpc>
              <a:spcBef>
                <a:spcPts val="0"/>
              </a:spcBef>
              <a:buNone/>
              <a:defRPr sz="3733">
                <a:solidFill>
                  <a:schemeClr val="bg1"/>
                </a:solidFill>
                <a:latin typeface="Arial" panose="020B0604020202020204" pitchFamily="34" charset="0"/>
                <a:cs typeface="Arial" panose="020B0604020202020204" pitchFamily="34" charset="0"/>
              </a:defRPr>
            </a:lvl1pPr>
            <a:lvl2pPr marL="766248" indent="0" algn="ctr">
              <a:buNone/>
              <a:defRPr>
                <a:solidFill>
                  <a:schemeClr val="tx1">
                    <a:tint val="75000"/>
                  </a:schemeClr>
                </a:solidFill>
              </a:defRPr>
            </a:lvl2pPr>
            <a:lvl3pPr marL="1532496" indent="0" algn="ctr">
              <a:buNone/>
              <a:defRPr>
                <a:solidFill>
                  <a:schemeClr val="tx1">
                    <a:tint val="75000"/>
                  </a:schemeClr>
                </a:solidFill>
              </a:defRPr>
            </a:lvl3pPr>
            <a:lvl4pPr marL="2298744" indent="0" algn="ctr">
              <a:buNone/>
              <a:defRPr>
                <a:solidFill>
                  <a:schemeClr val="tx1">
                    <a:tint val="75000"/>
                  </a:schemeClr>
                </a:solidFill>
              </a:defRPr>
            </a:lvl4pPr>
            <a:lvl5pPr marL="3064993" indent="0" algn="ctr">
              <a:buNone/>
              <a:defRPr>
                <a:solidFill>
                  <a:schemeClr val="tx1">
                    <a:tint val="75000"/>
                  </a:schemeClr>
                </a:solidFill>
              </a:defRPr>
            </a:lvl5pPr>
            <a:lvl6pPr marL="3831240" indent="0" algn="ctr">
              <a:buNone/>
              <a:defRPr>
                <a:solidFill>
                  <a:schemeClr val="tx1">
                    <a:tint val="75000"/>
                  </a:schemeClr>
                </a:solidFill>
              </a:defRPr>
            </a:lvl6pPr>
            <a:lvl7pPr marL="4597488" indent="0" algn="ctr">
              <a:buNone/>
              <a:defRPr>
                <a:solidFill>
                  <a:schemeClr val="tx1">
                    <a:tint val="75000"/>
                  </a:schemeClr>
                </a:solidFill>
              </a:defRPr>
            </a:lvl7pPr>
            <a:lvl8pPr marL="5363737" indent="0" algn="ctr">
              <a:buNone/>
              <a:defRPr>
                <a:solidFill>
                  <a:schemeClr val="tx1">
                    <a:tint val="75000"/>
                  </a:schemeClr>
                </a:solidFill>
              </a:defRPr>
            </a:lvl8pPr>
            <a:lvl9pPr marL="6129984" indent="0" algn="ctr">
              <a:buNone/>
              <a:defRPr>
                <a:solidFill>
                  <a:schemeClr val="tx1">
                    <a:tint val="75000"/>
                  </a:schemeClr>
                </a:solidFill>
              </a:defRPr>
            </a:lvl9pPr>
          </a:lstStyle>
          <a:p>
            <a:r>
              <a:rPr lang="en-US" dirty="0"/>
              <a:t>Subheading</a:t>
            </a:r>
          </a:p>
        </p:txBody>
      </p:sp>
      <p:sp>
        <p:nvSpPr>
          <p:cNvPr id="11" name="Text Placeholder 10">
            <a:extLst>
              <a:ext uri="{FF2B5EF4-FFF2-40B4-BE49-F238E27FC236}">
                <a16:creationId xmlns:a16="http://schemas.microsoft.com/office/drawing/2014/main" id="{3DD3311B-0BC1-40D9-A470-714480753549}"/>
              </a:ext>
            </a:extLst>
          </p:cNvPr>
          <p:cNvSpPr>
            <a:spLocks noGrp="1"/>
          </p:cNvSpPr>
          <p:nvPr>
            <p:ph type="body" sz="quarter" idx="10" hasCustomPrompt="1"/>
          </p:nvPr>
        </p:nvSpPr>
        <p:spPr>
          <a:xfrm>
            <a:off x="4847859" y="4656596"/>
            <a:ext cx="6429743" cy="858065"/>
          </a:xfrm>
          <a:prstGeom prst="rect">
            <a:avLst/>
          </a:prstGeom>
        </p:spPr>
        <p:txBody>
          <a:bodyPr lIns="0">
            <a:normAutofit/>
          </a:bodyPr>
          <a:lstStyle>
            <a:lvl1pPr algn="l">
              <a:lnSpc>
                <a:spcPct val="100000"/>
              </a:lnSpc>
              <a:buNone/>
              <a:defRPr sz="1867">
                <a:solidFill>
                  <a:schemeClr val="bg1"/>
                </a:solidFill>
                <a:latin typeface="Arial" panose="020B0604020202020204" pitchFamily="34" charset="0"/>
                <a:cs typeface="Arial" panose="020B0604020202020204" pitchFamily="34" charset="0"/>
              </a:defRPr>
            </a:lvl1pPr>
          </a:lstStyle>
          <a:p>
            <a:pPr lvl="0"/>
            <a:r>
              <a:rPr lang="en-GB" dirty="0"/>
              <a:t>Author name</a:t>
            </a:r>
          </a:p>
          <a:p>
            <a:pPr lvl="0"/>
            <a:r>
              <a:rPr lang="en-GB" dirty="0"/>
              <a:t>Date</a:t>
            </a:r>
            <a:endParaRPr lang="en-AU" dirty="0"/>
          </a:p>
        </p:txBody>
      </p:sp>
      <p:pic>
        <p:nvPicPr>
          <p:cNvPr id="9" name="Picture 8" descr="Graphical user interface, text&#10;&#10;Description automatically generated">
            <a:extLst>
              <a:ext uri="{FF2B5EF4-FFF2-40B4-BE49-F238E27FC236}">
                <a16:creationId xmlns:a16="http://schemas.microsoft.com/office/drawing/2014/main" id="{E3F371AE-0218-A944-B34E-781F5D4909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47859" y="5649967"/>
            <a:ext cx="2117589" cy="575512"/>
          </a:xfrm>
          <a:prstGeom prst="rect">
            <a:avLst/>
          </a:prstGeom>
        </p:spPr>
      </p:pic>
    </p:spTree>
    <p:extLst>
      <p:ext uri="{BB962C8B-B14F-4D97-AF65-F5344CB8AC3E}">
        <p14:creationId xmlns:p14="http://schemas.microsoft.com/office/powerpoint/2010/main" val="29729231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6" name="Title Placeholder 10">
            <a:extLst>
              <a:ext uri="{FF2B5EF4-FFF2-40B4-BE49-F238E27FC236}">
                <a16:creationId xmlns:a16="http://schemas.microsoft.com/office/drawing/2014/main" id="{1009B965-79A4-2A41-8735-6101A636013B}"/>
              </a:ext>
            </a:extLst>
          </p:cNvPr>
          <p:cNvSpPr>
            <a:spLocks noGrp="1"/>
          </p:cNvSpPr>
          <p:nvPr>
            <p:ph type="title"/>
          </p:nvPr>
        </p:nvSpPr>
        <p:spPr>
          <a:xfrm>
            <a:off x="850219" y="630883"/>
            <a:ext cx="10037416" cy="864344"/>
          </a:xfrm>
          <a:prstGeom prst="rect">
            <a:avLst/>
          </a:prstGeom>
        </p:spPr>
        <p:txBody>
          <a:bodyPr vert="horz" lIns="91440" tIns="45720" rIns="91440" bIns="45720" rtlCol="0" anchor="b">
            <a:noAutofit/>
          </a:bodyPr>
          <a:lstStyle/>
          <a:p>
            <a:r>
              <a:rPr lang="en-US" dirty="0"/>
              <a:t>Add title here</a:t>
            </a:r>
            <a:endParaRPr lang="en-AU" dirty="0"/>
          </a:p>
        </p:txBody>
      </p:sp>
      <p:sp>
        <p:nvSpPr>
          <p:cNvPr id="7" name="Text Placeholder 11">
            <a:extLst>
              <a:ext uri="{FF2B5EF4-FFF2-40B4-BE49-F238E27FC236}">
                <a16:creationId xmlns:a16="http://schemas.microsoft.com/office/drawing/2014/main" id="{801E560E-98A2-4346-B4FA-721269DD8342}"/>
              </a:ext>
            </a:extLst>
          </p:cNvPr>
          <p:cNvSpPr>
            <a:spLocks noGrp="1"/>
          </p:cNvSpPr>
          <p:nvPr>
            <p:ph idx="1" hasCustomPrompt="1"/>
          </p:nvPr>
        </p:nvSpPr>
        <p:spPr>
          <a:xfrm>
            <a:off x="850219" y="1758951"/>
            <a:ext cx="10037416" cy="4343400"/>
          </a:xfrm>
          <a:prstGeom prst="rect">
            <a:avLst/>
          </a:prstGeom>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chemeClr val="accent1"/>
              </a:buClr>
              <a:buSzTx/>
              <a:buFont typeface="+mj-lt"/>
              <a:buAutoNum type="arabicPeriod"/>
              <a:tabLst/>
              <a:defRPr/>
            </a:lvl1pPr>
          </a:lstStyle>
          <a:p>
            <a:pPr lvl="0"/>
            <a:r>
              <a:rPr lang="en-US" dirty="0"/>
              <a:t>Add content here</a:t>
            </a:r>
          </a:p>
          <a:p>
            <a:pPr lvl="0"/>
            <a:endParaRPr lang="en-US" dirty="0"/>
          </a:p>
        </p:txBody>
      </p:sp>
    </p:spTree>
    <p:extLst>
      <p:ext uri="{BB962C8B-B14F-4D97-AF65-F5344CB8AC3E}">
        <p14:creationId xmlns:p14="http://schemas.microsoft.com/office/powerpoint/2010/main" val="22020716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point">
    <p:spTree>
      <p:nvGrpSpPr>
        <p:cNvPr id="1" name=""/>
        <p:cNvGrpSpPr/>
        <p:nvPr/>
      </p:nvGrpSpPr>
      <p:grpSpPr>
        <a:xfrm>
          <a:off x="0" y="0"/>
          <a:ext cx="0" cy="0"/>
          <a:chOff x="0" y="0"/>
          <a:chExt cx="0" cy="0"/>
        </a:xfrm>
      </p:grpSpPr>
      <p:sp>
        <p:nvSpPr>
          <p:cNvPr id="7" name="Title Placeholder 10">
            <a:extLst>
              <a:ext uri="{FF2B5EF4-FFF2-40B4-BE49-F238E27FC236}">
                <a16:creationId xmlns:a16="http://schemas.microsoft.com/office/drawing/2014/main" id="{745FA0E2-B5C2-D34C-8D63-3E0479B742C6}"/>
              </a:ext>
            </a:extLst>
          </p:cNvPr>
          <p:cNvSpPr>
            <a:spLocks noGrp="1"/>
          </p:cNvSpPr>
          <p:nvPr>
            <p:ph type="title" hasCustomPrompt="1"/>
          </p:nvPr>
        </p:nvSpPr>
        <p:spPr>
          <a:xfrm>
            <a:off x="850219" y="630883"/>
            <a:ext cx="10037416" cy="864344"/>
          </a:xfrm>
          <a:prstGeom prst="rect">
            <a:avLst/>
          </a:prstGeom>
        </p:spPr>
        <p:txBody>
          <a:bodyPr vert="horz" lIns="91440" tIns="45720" rIns="91440" bIns="45720" rtlCol="0" anchor="b">
            <a:noAutofit/>
          </a:bodyPr>
          <a:lstStyle>
            <a:lvl1pPr>
              <a:defRPr>
                <a:solidFill>
                  <a:schemeClr val="bg1"/>
                </a:solidFill>
              </a:defRPr>
            </a:lvl1pPr>
          </a:lstStyle>
          <a:p>
            <a:r>
              <a:rPr lang="en-US" dirty="0"/>
              <a:t>Add title here</a:t>
            </a:r>
            <a:endParaRPr lang="en-AU" dirty="0"/>
          </a:p>
        </p:txBody>
      </p:sp>
      <p:sp>
        <p:nvSpPr>
          <p:cNvPr id="8" name="Text Placeholder 11">
            <a:extLst>
              <a:ext uri="{FF2B5EF4-FFF2-40B4-BE49-F238E27FC236}">
                <a16:creationId xmlns:a16="http://schemas.microsoft.com/office/drawing/2014/main" id="{6A3D9259-C251-8C4F-9940-E26D1B83E297}"/>
              </a:ext>
            </a:extLst>
          </p:cNvPr>
          <p:cNvSpPr>
            <a:spLocks noGrp="1"/>
          </p:cNvSpPr>
          <p:nvPr>
            <p:ph idx="1" hasCustomPrompt="1"/>
          </p:nvPr>
        </p:nvSpPr>
        <p:spPr>
          <a:xfrm>
            <a:off x="850219" y="1758951"/>
            <a:ext cx="10037416" cy="4343400"/>
          </a:xfrm>
          <a:prstGeom prst="rect">
            <a:avLst/>
          </a:prstGeom>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lvl1pPr>
          </a:lstStyle>
          <a:p>
            <a:pPr lvl="0"/>
            <a:r>
              <a:rPr lang="en-US" dirty="0"/>
              <a:t>Add contents here</a:t>
            </a:r>
          </a:p>
          <a:p>
            <a:pPr lvl="0"/>
            <a:endParaRPr lang="en-US" dirty="0"/>
          </a:p>
        </p:txBody>
      </p:sp>
    </p:spTree>
    <p:extLst>
      <p:ext uri="{BB962C8B-B14F-4D97-AF65-F5344CB8AC3E}">
        <p14:creationId xmlns:p14="http://schemas.microsoft.com/office/powerpoint/2010/main" val="34701860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3E7C09-78C7-CB41-8FEB-FD4AE3D46E2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0FB42780-3864-C24F-8AC3-6E354B4AB14B}"/>
              </a:ext>
            </a:extLst>
          </p:cNvPr>
          <p:cNvSpPr>
            <a:spLocks noGrp="1"/>
          </p:cNvSpPr>
          <p:nvPr>
            <p:ph type="ctrTitle" hasCustomPrompt="1"/>
          </p:nvPr>
        </p:nvSpPr>
        <p:spPr>
          <a:xfrm>
            <a:off x="1275322" y="1446117"/>
            <a:ext cx="6429741" cy="2289600"/>
          </a:xfrm>
          <a:prstGeom prst="rect">
            <a:avLst/>
          </a:prstGeom>
        </p:spPr>
        <p:txBody>
          <a:bodyPr lIns="0" tIns="0" rIns="0" bIns="0" anchor="b">
            <a:norm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Section break</a:t>
            </a:r>
          </a:p>
        </p:txBody>
      </p:sp>
      <p:sp>
        <p:nvSpPr>
          <p:cNvPr id="12" name="Subtitle 2">
            <a:extLst>
              <a:ext uri="{FF2B5EF4-FFF2-40B4-BE49-F238E27FC236}">
                <a16:creationId xmlns:a16="http://schemas.microsoft.com/office/drawing/2014/main" id="{11CE45D7-6E63-CC46-B16C-581F9401F2B9}"/>
              </a:ext>
            </a:extLst>
          </p:cNvPr>
          <p:cNvSpPr>
            <a:spLocks noGrp="1"/>
          </p:cNvSpPr>
          <p:nvPr>
            <p:ph type="subTitle" idx="1" hasCustomPrompt="1"/>
          </p:nvPr>
        </p:nvSpPr>
        <p:spPr>
          <a:xfrm>
            <a:off x="1275322" y="3735718"/>
            <a:ext cx="6429741" cy="724417"/>
          </a:xfrm>
          <a:prstGeom prst="rect">
            <a:avLst/>
          </a:prstGeom>
        </p:spPr>
        <p:txBody>
          <a:bodyPr lIns="0" tIns="0" rIns="0" bIns="0">
            <a:normAutofit/>
          </a:bodyPr>
          <a:lstStyle>
            <a:lvl1pPr marL="0" indent="0" algn="l">
              <a:lnSpc>
                <a:spcPct val="100000"/>
              </a:lnSpc>
              <a:spcBef>
                <a:spcPts val="0"/>
              </a:spcBef>
              <a:buNone/>
              <a:defRPr sz="3733">
                <a:solidFill>
                  <a:schemeClr val="bg1"/>
                </a:solidFill>
                <a:latin typeface="Arial" panose="020B0604020202020204" pitchFamily="34" charset="0"/>
                <a:cs typeface="Arial" panose="020B0604020202020204" pitchFamily="34" charset="0"/>
              </a:defRPr>
            </a:lvl1pPr>
            <a:lvl2pPr marL="766248" indent="0" algn="ctr">
              <a:buNone/>
              <a:defRPr>
                <a:solidFill>
                  <a:schemeClr val="tx1">
                    <a:tint val="75000"/>
                  </a:schemeClr>
                </a:solidFill>
              </a:defRPr>
            </a:lvl2pPr>
            <a:lvl3pPr marL="1532496" indent="0" algn="ctr">
              <a:buNone/>
              <a:defRPr>
                <a:solidFill>
                  <a:schemeClr val="tx1">
                    <a:tint val="75000"/>
                  </a:schemeClr>
                </a:solidFill>
              </a:defRPr>
            </a:lvl3pPr>
            <a:lvl4pPr marL="2298744" indent="0" algn="ctr">
              <a:buNone/>
              <a:defRPr>
                <a:solidFill>
                  <a:schemeClr val="tx1">
                    <a:tint val="75000"/>
                  </a:schemeClr>
                </a:solidFill>
              </a:defRPr>
            </a:lvl4pPr>
            <a:lvl5pPr marL="3064993" indent="0" algn="ctr">
              <a:buNone/>
              <a:defRPr>
                <a:solidFill>
                  <a:schemeClr val="tx1">
                    <a:tint val="75000"/>
                  </a:schemeClr>
                </a:solidFill>
              </a:defRPr>
            </a:lvl5pPr>
            <a:lvl6pPr marL="3831240" indent="0" algn="ctr">
              <a:buNone/>
              <a:defRPr>
                <a:solidFill>
                  <a:schemeClr val="tx1">
                    <a:tint val="75000"/>
                  </a:schemeClr>
                </a:solidFill>
              </a:defRPr>
            </a:lvl6pPr>
            <a:lvl7pPr marL="4597488" indent="0" algn="ctr">
              <a:buNone/>
              <a:defRPr>
                <a:solidFill>
                  <a:schemeClr val="tx1">
                    <a:tint val="75000"/>
                  </a:schemeClr>
                </a:solidFill>
              </a:defRPr>
            </a:lvl7pPr>
            <a:lvl8pPr marL="5363737" indent="0" algn="ctr">
              <a:buNone/>
              <a:defRPr>
                <a:solidFill>
                  <a:schemeClr val="tx1">
                    <a:tint val="75000"/>
                  </a:schemeClr>
                </a:solidFill>
              </a:defRPr>
            </a:lvl8pPr>
            <a:lvl9pPr marL="6129984" indent="0" algn="ctr">
              <a:buNone/>
              <a:defRPr>
                <a:solidFill>
                  <a:schemeClr val="tx1">
                    <a:tint val="75000"/>
                  </a:schemeClr>
                </a:solidFill>
              </a:defRPr>
            </a:lvl9pPr>
          </a:lstStyle>
          <a:p>
            <a:r>
              <a:rPr lang="en-US" dirty="0"/>
              <a:t>Subheading</a:t>
            </a:r>
          </a:p>
        </p:txBody>
      </p:sp>
    </p:spTree>
    <p:extLst>
      <p:ext uri="{BB962C8B-B14F-4D97-AF65-F5344CB8AC3E}">
        <p14:creationId xmlns:p14="http://schemas.microsoft.com/office/powerpoint/2010/main" val="1569313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 one column w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BC19BA9-2368-6646-8708-4FEB6EB8392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itle Placeholder 10">
            <a:extLst>
              <a:ext uri="{FF2B5EF4-FFF2-40B4-BE49-F238E27FC236}">
                <a16:creationId xmlns:a16="http://schemas.microsoft.com/office/drawing/2014/main" id="{ECDC25EA-D592-7043-BE1E-BA1AC416779C}"/>
              </a:ext>
            </a:extLst>
          </p:cNvPr>
          <p:cNvSpPr>
            <a:spLocks noGrp="1"/>
          </p:cNvSpPr>
          <p:nvPr>
            <p:ph type="title" hasCustomPrompt="1"/>
          </p:nvPr>
        </p:nvSpPr>
        <p:spPr>
          <a:xfrm>
            <a:off x="850219" y="630883"/>
            <a:ext cx="10037416" cy="864344"/>
          </a:xfrm>
          <a:prstGeom prst="rect">
            <a:avLst/>
          </a:prstGeom>
        </p:spPr>
        <p:txBody>
          <a:bodyPr vert="horz" lIns="91440" tIns="45720" rIns="91440" bIns="45720" rtlCol="0" anchor="b">
            <a:noAutofit/>
          </a:bodyPr>
          <a:lstStyle/>
          <a:p>
            <a:r>
              <a:rPr lang="en-US" dirty="0"/>
              <a:t>Add title here</a:t>
            </a:r>
            <a:endParaRPr lang="en-AU" dirty="0"/>
          </a:p>
        </p:txBody>
      </p:sp>
      <p:sp>
        <p:nvSpPr>
          <p:cNvPr id="9" name="Text Placeholder 11">
            <a:extLst>
              <a:ext uri="{FF2B5EF4-FFF2-40B4-BE49-F238E27FC236}">
                <a16:creationId xmlns:a16="http://schemas.microsoft.com/office/drawing/2014/main" id="{C01C023F-E712-A749-898D-F115BEF5C772}"/>
              </a:ext>
            </a:extLst>
          </p:cNvPr>
          <p:cNvSpPr>
            <a:spLocks noGrp="1"/>
          </p:cNvSpPr>
          <p:nvPr>
            <p:ph idx="1" hasCustomPrompt="1"/>
          </p:nvPr>
        </p:nvSpPr>
        <p:spPr>
          <a:xfrm>
            <a:off x="850219" y="1758951"/>
            <a:ext cx="10037416" cy="4343400"/>
          </a:xfrm>
          <a:prstGeom prst="rect">
            <a:avLst/>
          </a:prstGeom>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rgbClr val="71C5E8"/>
              </a:buClr>
              <a:buSzTx/>
              <a:buFont typeface="Arial" panose="020B0604020202020204" pitchFamily="34" charset="0"/>
              <a:buNone/>
              <a:tabLst/>
              <a:defRPr/>
            </a:lvl1pPr>
          </a:lstStyle>
          <a:p>
            <a:pPr lvl="1"/>
            <a:r>
              <a:rPr lang="en-GB" dirty="0"/>
              <a:t>Second level</a:t>
            </a:r>
          </a:p>
        </p:txBody>
      </p:sp>
    </p:spTree>
    <p:extLst>
      <p:ext uri="{BB962C8B-B14F-4D97-AF65-F5344CB8AC3E}">
        <p14:creationId xmlns:p14="http://schemas.microsoft.com/office/powerpoint/2010/main" val="39273048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 above graphic">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F4F7513-3DC7-FA4D-8A32-FC2D85E3FE9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itle Placeholder 10">
            <a:extLst>
              <a:ext uri="{FF2B5EF4-FFF2-40B4-BE49-F238E27FC236}">
                <a16:creationId xmlns:a16="http://schemas.microsoft.com/office/drawing/2014/main" id="{ECDC25EA-D592-7043-BE1E-BA1AC416779C}"/>
              </a:ext>
            </a:extLst>
          </p:cNvPr>
          <p:cNvSpPr>
            <a:spLocks noGrp="1"/>
          </p:cNvSpPr>
          <p:nvPr>
            <p:ph type="title" hasCustomPrompt="1"/>
          </p:nvPr>
        </p:nvSpPr>
        <p:spPr>
          <a:xfrm>
            <a:off x="850219" y="630883"/>
            <a:ext cx="10037416" cy="864344"/>
          </a:xfrm>
          <a:prstGeom prst="rect">
            <a:avLst/>
          </a:prstGeom>
        </p:spPr>
        <p:txBody>
          <a:bodyPr vert="horz" lIns="91440" tIns="45720" rIns="91440" bIns="45720" rtlCol="0" anchor="b">
            <a:noAutofit/>
          </a:bodyPr>
          <a:lstStyle/>
          <a:p>
            <a:r>
              <a:rPr lang="en-US" dirty="0"/>
              <a:t>Add title here</a:t>
            </a:r>
            <a:endParaRPr lang="en-AU" dirty="0"/>
          </a:p>
        </p:txBody>
      </p:sp>
      <p:sp>
        <p:nvSpPr>
          <p:cNvPr id="9" name="Text Placeholder 11">
            <a:extLst>
              <a:ext uri="{FF2B5EF4-FFF2-40B4-BE49-F238E27FC236}">
                <a16:creationId xmlns:a16="http://schemas.microsoft.com/office/drawing/2014/main" id="{C01C023F-E712-A749-898D-F115BEF5C772}"/>
              </a:ext>
            </a:extLst>
          </p:cNvPr>
          <p:cNvSpPr>
            <a:spLocks noGrp="1"/>
          </p:cNvSpPr>
          <p:nvPr>
            <p:ph idx="1" hasCustomPrompt="1"/>
          </p:nvPr>
        </p:nvSpPr>
        <p:spPr>
          <a:xfrm>
            <a:off x="850219" y="1758951"/>
            <a:ext cx="10037416" cy="864344"/>
          </a:xfrm>
          <a:prstGeom prst="rect">
            <a:avLst/>
          </a:prstGeom>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rgbClr val="71C5E8"/>
              </a:buClr>
              <a:buSzTx/>
              <a:buFont typeface="Arial" panose="020B0604020202020204" pitchFamily="34" charset="0"/>
              <a:buNone/>
              <a:tabLst/>
              <a:defRPr>
                <a:solidFill>
                  <a:schemeClr val="accent1"/>
                </a:solidFill>
              </a:defRPr>
            </a:lvl1pPr>
          </a:lstStyle>
          <a:p>
            <a:pPr lvl="0"/>
            <a:r>
              <a:rPr lang="en-US" dirty="0"/>
              <a:t>Add content here</a:t>
            </a:r>
          </a:p>
          <a:p>
            <a:pPr lvl="0"/>
            <a:endParaRPr lang="en-US" dirty="0"/>
          </a:p>
        </p:txBody>
      </p:sp>
    </p:spTree>
    <p:extLst>
      <p:ext uri="{BB962C8B-B14F-4D97-AF65-F5344CB8AC3E}">
        <p14:creationId xmlns:p14="http://schemas.microsoft.com/office/powerpoint/2010/main" val="19231556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 two column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465A88-C3A8-9746-8A20-A424E924C83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itle Placeholder 10">
            <a:extLst>
              <a:ext uri="{FF2B5EF4-FFF2-40B4-BE49-F238E27FC236}">
                <a16:creationId xmlns:a16="http://schemas.microsoft.com/office/drawing/2014/main" id="{ECDC25EA-D592-7043-BE1E-BA1AC416779C}"/>
              </a:ext>
            </a:extLst>
          </p:cNvPr>
          <p:cNvSpPr>
            <a:spLocks noGrp="1"/>
          </p:cNvSpPr>
          <p:nvPr>
            <p:ph type="title" hasCustomPrompt="1"/>
          </p:nvPr>
        </p:nvSpPr>
        <p:spPr>
          <a:xfrm>
            <a:off x="850219" y="630883"/>
            <a:ext cx="10037416" cy="864344"/>
          </a:xfrm>
          <a:prstGeom prst="rect">
            <a:avLst/>
          </a:prstGeom>
        </p:spPr>
        <p:txBody>
          <a:bodyPr vert="horz" lIns="91440" tIns="45720" rIns="91440" bIns="45720" rtlCol="0" anchor="b">
            <a:noAutofit/>
          </a:bodyPr>
          <a:lstStyle/>
          <a:p>
            <a:r>
              <a:rPr lang="en-US" dirty="0"/>
              <a:t>Add title here</a:t>
            </a:r>
            <a:endParaRPr lang="en-AU" dirty="0"/>
          </a:p>
        </p:txBody>
      </p:sp>
      <p:sp>
        <p:nvSpPr>
          <p:cNvPr id="9" name="Text Placeholder 11">
            <a:extLst>
              <a:ext uri="{FF2B5EF4-FFF2-40B4-BE49-F238E27FC236}">
                <a16:creationId xmlns:a16="http://schemas.microsoft.com/office/drawing/2014/main" id="{C01C023F-E712-A749-898D-F115BEF5C772}"/>
              </a:ext>
            </a:extLst>
          </p:cNvPr>
          <p:cNvSpPr>
            <a:spLocks noGrp="1"/>
          </p:cNvSpPr>
          <p:nvPr>
            <p:ph idx="1" hasCustomPrompt="1"/>
          </p:nvPr>
        </p:nvSpPr>
        <p:spPr>
          <a:xfrm>
            <a:off x="850218" y="1758951"/>
            <a:ext cx="4907115" cy="4343400"/>
          </a:xfrm>
          <a:prstGeom prst="rect">
            <a:avLst/>
          </a:prstGeom>
          <a:solidFill>
            <a:schemeClr val="bg1">
              <a:lumMod val="95000"/>
            </a:schemeClr>
          </a:solidFill>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rgbClr val="71C5E8"/>
              </a:buClr>
              <a:buSzTx/>
              <a:buFont typeface="Arial" panose="020B0604020202020204" pitchFamily="34" charset="0"/>
              <a:buNone/>
              <a:tabLst/>
              <a:defRPr/>
            </a:lvl1pPr>
          </a:lstStyle>
          <a:p>
            <a:pPr lvl="0"/>
            <a:r>
              <a:rPr lang="en-US" dirty="0"/>
              <a:t>Add content here</a:t>
            </a:r>
          </a:p>
          <a:p>
            <a:pPr lvl="0"/>
            <a:endParaRPr lang="en-US" dirty="0"/>
          </a:p>
        </p:txBody>
      </p:sp>
      <p:sp>
        <p:nvSpPr>
          <p:cNvPr id="6" name="Text Placeholder 11">
            <a:extLst>
              <a:ext uri="{FF2B5EF4-FFF2-40B4-BE49-F238E27FC236}">
                <a16:creationId xmlns:a16="http://schemas.microsoft.com/office/drawing/2014/main" id="{C9342189-F707-4C42-BF3F-2F9E67F3E617}"/>
              </a:ext>
            </a:extLst>
          </p:cNvPr>
          <p:cNvSpPr>
            <a:spLocks noGrp="1"/>
          </p:cNvSpPr>
          <p:nvPr>
            <p:ph idx="10" hasCustomPrompt="1"/>
          </p:nvPr>
        </p:nvSpPr>
        <p:spPr>
          <a:xfrm>
            <a:off x="5980520" y="1740645"/>
            <a:ext cx="4907115" cy="4343400"/>
          </a:xfrm>
          <a:prstGeom prst="rect">
            <a:avLst/>
          </a:prstGeom>
          <a:solidFill>
            <a:schemeClr val="bg1">
              <a:lumMod val="95000"/>
            </a:schemeClr>
          </a:solidFill>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rgbClr val="71C5E8"/>
              </a:buClr>
              <a:buSzTx/>
              <a:buFont typeface="Arial" panose="020B0604020202020204" pitchFamily="34" charset="0"/>
              <a:buNone/>
              <a:tabLst/>
              <a:defRPr/>
            </a:lvl1pPr>
          </a:lstStyle>
          <a:p>
            <a:pPr lvl="0"/>
            <a:r>
              <a:rPr lang="en-US" dirty="0"/>
              <a:t>Add content here</a:t>
            </a:r>
          </a:p>
          <a:p>
            <a:pPr lvl="0"/>
            <a:endParaRPr lang="en-US" dirty="0"/>
          </a:p>
        </p:txBody>
      </p:sp>
    </p:spTree>
    <p:extLst>
      <p:ext uri="{BB962C8B-B14F-4D97-AF65-F5344CB8AC3E}">
        <p14:creationId xmlns:p14="http://schemas.microsoft.com/office/powerpoint/2010/main" val="16059907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February 14, 2024</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0080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9A4B2AB-5ADB-5E4F-B9DE-8F1CE2FCF63E}"/>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itle 1">
            <a:extLst>
              <a:ext uri="{FF2B5EF4-FFF2-40B4-BE49-F238E27FC236}">
                <a16:creationId xmlns:a16="http://schemas.microsoft.com/office/drawing/2014/main" id="{60DF894F-90A3-8A4B-9340-4032748D602B}"/>
              </a:ext>
            </a:extLst>
          </p:cNvPr>
          <p:cNvSpPr>
            <a:spLocks noGrp="1"/>
          </p:cNvSpPr>
          <p:nvPr>
            <p:ph type="ctrTitle" hasCustomPrompt="1"/>
          </p:nvPr>
        </p:nvSpPr>
        <p:spPr>
          <a:xfrm>
            <a:off x="4847862" y="1446117"/>
            <a:ext cx="6429741" cy="2289600"/>
          </a:xfrm>
          <a:prstGeom prst="rect">
            <a:avLst/>
          </a:prstGeom>
        </p:spPr>
        <p:txBody>
          <a:bodyPr lIns="0" tIns="0" rIns="0" bIns="0" anchor="b">
            <a:norm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Thank you</a:t>
            </a:r>
          </a:p>
        </p:txBody>
      </p:sp>
      <p:pic>
        <p:nvPicPr>
          <p:cNvPr id="5" name="Picture 4" descr="Graphical user interface, text&#10;&#10;Description automatically generated">
            <a:extLst>
              <a:ext uri="{FF2B5EF4-FFF2-40B4-BE49-F238E27FC236}">
                <a16:creationId xmlns:a16="http://schemas.microsoft.com/office/drawing/2014/main" id="{0F0AF09B-58A0-224D-B49D-2829F8AEDB1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47859" y="5649967"/>
            <a:ext cx="2117589" cy="575512"/>
          </a:xfrm>
          <a:prstGeom prst="rect">
            <a:avLst/>
          </a:prstGeom>
        </p:spPr>
      </p:pic>
    </p:spTree>
    <p:extLst>
      <p:ext uri="{BB962C8B-B14F-4D97-AF65-F5344CB8AC3E}">
        <p14:creationId xmlns:p14="http://schemas.microsoft.com/office/powerpoint/2010/main" val="6547177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BD09-795A-4D40-B997-3BF74BF8281C}"/>
              </a:ext>
            </a:extLst>
          </p:cNvPr>
          <p:cNvSpPr>
            <a:spLocks noGrp="1"/>
          </p:cNvSpPr>
          <p:nvPr>
            <p:ph type="title"/>
          </p:nvPr>
        </p:nvSpPr>
        <p:spPr>
          <a:xfrm>
            <a:off x="766119" y="365125"/>
            <a:ext cx="10587681"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BDB07B28-7942-3748-9152-16D6E10078A1}"/>
              </a:ext>
            </a:extLst>
          </p:cNvPr>
          <p:cNvSpPr>
            <a:spLocks noGrp="1"/>
          </p:cNvSpPr>
          <p:nvPr>
            <p:ph idx="1"/>
          </p:nvPr>
        </p:nvSpPr>
        <p:spPr>
          <a:xfrm>
            <a:off x="766119" y="1825625"/>
            <a:ext cx="10587681" cy="365374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443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February 14, 2024</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8946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February 14, 2024</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06465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February 14, 2024</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8656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February 14, 2024</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47694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February 14, 2024</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90619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February 14, 2024</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09822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February 14, 2024</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18262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3.jpe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fld id="{246CB39B-5F4C-4A7E-9BE3-AAFD45576D16}" type="datetime2">
              <a:rPr lang="en-US" smtClean="0"/>
              <a:t>Wednesday, February 14, 2024</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780114253"/>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4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ACEAFF6-7CFA-D54A-B658-9A0D0D067B0A}"/>
              </a:ext>
            </a:extLst>
          </p:cNvPr>
          <p:cNvPicPr>
            <a:picLocks noChangeAspect="1"/>
          </p:cNvPicPr>
          <p:nvPr userDrawn="1"/>
        </p:nvPicPr>
        <p:blipFill>
          <a:blip r:embed="rId11"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0" name="Slide Number Placeholder 14">
            <a:extLst>
              <a:ext uri="{FF2B5EF4-FFF2-40B4-BE49-F238E27FC236}">
                <a16:creationId xmlns:a16="http://schemas.microsoft.com/office/drawing/2014/main" id="{BF20CB82-7350-4C43-952D-430AFC5F567D}"/>
              </a:ext>
            </a:extLst>
          </p:cNvPr>
          <p:cNvSpPr txBox="1">
            <a:spLocks/>
          </p:cNvSpPr>
          <p:nvPr userDrawn="1"/>
        </p:nvSpPr>
        <p:spPr>
          <a:xfrm>
            <a:off x="8940800" y="6559555"/>
            <a:ext cx="2844800" cy="365125"/>
          </a:xfrm>
          <a:prstGeom prst="rect">
            <a:avLst/>
          </a:prstGeom>
        </p:spPr>
        <p:txBody>
          <a:bodyPr/>
          <a:lstStyle>
            <a:defPPr>
              <a:defRPr lang="en-US"/>
            </a:defPPr>
            <a:lvl1pPr marL="0" algn="l" defTabSz="338622" rtl="0" eaLnBrk="1" latinLnBrk="0" hangingPunct="1">
              <a:defRPr sz="1333" kern="1200">
                <a:solidFill>
                  <a:schemeClr val="tx1"/>
                </a:solidFill>
                <a:latin typeface="+mn-lt"/>
                <a:ea typeface="+mn-ea"/>
                <a:cs typeface="+mn-cs"/>
              </a:defRPr>
            </a:lvl1pPr>
            <a:lvl2pPr marL="338622" algn="l" defTabSz="338622" rtl="0" eaLnBrk="1" latinLnBrk="0" hangingPunct="1">
              <a:defRPr sz="1333" kern="1200">
                <a:solidFill>
                  <a:schemeClr val="tx1"/>
                </a:solidFill>
                <a:latin typeface="+mn-lt"/>
                <a:ea typeface="+mn-ea"/>
                <a:cs typeface="+mn-cs"/>
              </a:defRPr>
            </a:lvl2pPr>
            <a:lvl3pPr marL="677243" algn="l" defTabSz="338622" rtl="0" eaLnBrk="1" latinLnBrk="0" hangingPunct="1">
              <a:defRPr sz="1333" kern="1200">
                <a:solidFill>
                  <a:schemeClr val="tx1"/>
                </a:solidFill>
                <a:latin typeface="+mn-lt"/>
                <a:ea typeface="+mn-ea"/>
                <a:cs typeface="+mn-cs"/>
              </a:defRPr>
            </a:lvl3pPr>
            <a:lvl4pPr marL="1015865" algn="l" defTabSz="338622" rtl="0" eaLnBrk="1" latinLnBrk="0" hangingPunct="1">
              <a:defRPr sz="1333" kern="1200">
                <a:solidFill>
                  <a:schemeClr val="tx1"/>
                </a:solidFill>
                <a:latin typeface="+mn-lt"/>
                <a:ea typeface="+mn-ea"/>
                <a:cs typeface="+mn-cs"/>
              </a:defRPr>
            </a:lvl4pPr>
            <a:lvl5pPr marL="1354488" algn="l" defTabSz="338622" rtl="0" eaLnBrk="1" latinLnBrk="0" hangingPunct="1">
              <a:defRPr sz="1333" kern="1200">
                <a:solidFill>
                  <a:schemeClr val="tx1"/>
                </a:solidFill>
                <a:latin typeface="+mn-lt"/>
                <a:ea typeface="+mn-ea"/>
                <a:cs typeface="+mn-cs"/>
              </a:defRPr>
            </a:lvl5pPr>
            <a:lvl6pPr marL="1693109" algn="l" defTabSz="338622" rtl="0" eaLnBrk="1" latinLnBrk="0" hangingPunct="1">
              <a:defRPr sz="1333" kern="1200">
                <a:solidFill>
                  <a:schemeClr val="tx1"/>
                </a:solidFill>
                <a:latin typeface="+mn-lt"/>
                <a:ea typeface="+mn-ea"/>
                <a:cs typeface="+mn-cs"/>
              </a:defRPr>
            </a:lvl6pPr>
            <a:lvl7pPr marL="2031731" algn="l" defTabSz="338622" rtl="0" eaLnBrk="1" latinLnBrk="0" hangingPunct="1">
              <a:defRPr sz="1333" kern="1200">
                <a:solidFill>
                  <a:schemeClr val="tx1"/>
                </a:solidFill>
                <a:latin typeface="+mn-lt"/>
                <a:ea typeface="+mn-ea"/>
                <a:cs typeface="+mn-cs"/>
              </a:defRPr>
            </a:lvl7pPr>
            <a:lvl8pPr marL="2370352" algn="l" defTabSz="338622" rtl="0" eaLnBrk="1" latinLnBrk="0" hangingPunct="1">
              <a:defRPr sz="1333" kern="1200">
                <a:solidFill>
                  <a:schemeClr val="tx1"/>
                </a:solidFill>
                <a:latin typeface="+mn-lt"/>
                <a:ea typeface="+mn-ea"/>
                <a:cs typeface="+mn-cs"/>
              </a:defRPr>
            </a:lvl8pPr>
            <a:lvl9pPr marL="2708974" algn="l" defTabSz="338622" rtl="0" eaLnBrk="1" latinLnBrk="0" hangingPunct="1">
              <a:defRPr sz="1333" kern="1200">
                <a:solidFill>
                  <a:schemeClr val="tx1"/>
                </a:solidFill>
                <a:latin typeface="+mn-lt"/>
                <a:ea typeface="+mn-ea"/>
                <a:cs typeface="+mn-cs"/>
              </a:defRPr>
            </a:lvl9pPr>
          </a:lstStyle>
          <a:p>
            <a:endParaRPr lang="en-US" sz="1777" dirty="0">
              <a:latin typeface="Arial" panose="020B0604020202020204" pitchFamily="34" charset="0"/>
              <a:cs typeface="Arial" panose="020B0604020202020204" pitchFamily="34" charset="0"/>
            </a:endParaRPr>
          </a:p>
        </p:txBody>
      </p:sp>
      <p:sp>
        <p:nvSpPr>
          <p:cNvPr id="11" name="Title Placeholder 10">
            <a:extLst>
              <a:ext uri="{FF2B5EF4-FFF2-40B4-BE49-F238E27FC236}">
                <a16:creationId xmlns:a16="http://schemas.microsoft.com/office/drawing/2014/main" id="{52DC61E2-9D77-428F-B453-5837EE75CCBE}"/>
              </a:ext>
            </a:extLst>
          </p:cNvPr>
          <p:cNvSpPr>
            <a:spLocks noGrp="1"/>
          </p:cNvSpPr>
          <p:nvPr>
            <p:ph type="title"/>
          </p:nvPr>
        </p:nvSpPr>
        <p:spPr>
          <a:xfrm>
            <a:off x="838200" y="366185"/>
            <a:ext cx="10515600" cy="1325033"/>
          </a:xfrm>
          <a:prstGeom prst="rect">
            <a:avLst/>
          </a:prstGeom>
        </p:spPr>
        <p:txBody>
          <a:bodyPr vert="horz" lIns="91440" tIns="45720" rIns="91440" bIns="45720" rtlCol="0" anchor="ctr">
            <a:noAutofit/>
          </a:bodyPr>
          <a:lstStyle/>
          <a:p>
            <a:r>
              <a:rPr lang="en-US" dirty="0"/>
              <a:t>Click to edit Master title style</a:t>
            </a:r>
            <a:endParaRPr lang="en-AU" dirty="0"/>
          </a:p>
        </p:txBody>
      </p:sp>
      <p:sp>
        <p:nvSpPr>
          <p:cNvPr id="12" name="Text Placeholder 11">
            <a:extLst>
              <a:ext uri="{FF2B5EF4-FFF2-40B4-BE49-F238E27FC236}">
                <a16:creationId xmlns:a16="http://schemas.microsoft.com/office/drawing/2014/main" id="{3E45D094-D11D-4436-8B0D-A8A73D67E8CE}"/>
              </a:ext>
            </a:extLst>
          </p:cNvPr>
          <p:cNvSpPr>
            <a:spLocks noGrp="1"/>
          </p:cNvSpPr>
          <p:nvPr>
            <p:ph type="body" idx="1"/>
          </p:nvPr>
        </p:nvSpPr>
        <p:spPr>
          <a:xfrm>
            <a:off x="838200" y="1826684"/>
            <a:ext cx="10515600" cy="4349749"/>
          </a:xfrm>
          <a:prstGeom prst="rect">
            <a:avLst/>
          </a:prstGeom>
        </p:spPr>
        <p:txBody>
          <a:bodyPr vert="horz" lIns="91440" tIns="45720" rIns="91440" bIns="45720" rtlCol="0">
            <a:normAutofit/>
          </a:bodyPr>
          <a:lstStyle/>
          <a:p>
            <a:pPr marL="0" marR="0" lvl="0" indent="0" algn="l" defTabSz="914377" rtl="0" eaLnBrk="1" fontAlgn="auto" latinLnBrk="0" hangingPunct="1">
              <a:lnSpc>
                <a:spcPct val="90000"/>
              </a:lnSpc>
              <a:spcBef>
                <a:spcPts val="1000"/>
              </a:spcBef>
              <a:spcAft>
                <a:spcPts val="0"/>
              </a:spcAft>
              <a:buClrTx/>
              <a:buSzTx/>
              <a:buFont typeface="Arial" charset="0"/>
              <a:buNone/>
              <a:tabLst/>
              <a:defRPr/>
            </a:pPr>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9372897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hf sldNum="0" hdr="0" dt="0"/>
  <p:txStyles>
    <p:titleStyle>
      <a:lvl1pPr algn="l" defTabSz="766248" rtl="0" eaLnBrk="1" latinLnBrk="0" hangingPunct="1">
        <a:spcBef>
          <a:spcPct val="0"/>
        </a:spcBef>
        <a:buNone/>
        <a:defRPr sz="3733" kern="1200">
          <a:solidFill>
            <a:schemeClr val="bg1"/>
          </a:solidFill>
          <a:latin typeface="Arial" panose="020B0604020202020204" pitchFamily="34" charset="0"/>
          <a:ea typeface="+mj-ea"/>
          <a:cs typeface="Arial" panose="020B0604020202020204" pitchFamily="34" charset="0"/>
        </a:defRPr>
      </a:lvl1pPr>
    </p:titleStyle>
    <p:bodyStyle>
      <a:lvl1pPr marL="457189" marR="0" indent="-457189" algn="l" defTabSz="914377" rtl="0" eaLnBrk="1" fontAlgn="auto" latinLnBrk="0" hangingPunct="1">
        <a:lnSpc>
          <a:spcPct val="90000"/>
        </a:lnSpc>
        <a:spcBef>
          <a:spcPts val="1000"/>
        </a:spcBef>
        <a:spcAft>
          <a:spcPts val="0"/>
        </a:spcAft>
        <a:buClrTx/>
        <a:buSzTx/>
        <a:buFontTx/>
        <a:buBlip>
          <a:blip r:embed="rId12"/>
        </a:buBlip>
        <a:tabLst/>
        <a:defRPr sz="2667" kern="1200">
          <a:solidFill>
            <a:schemeClr val="accent5"/>
          </a:solidFill>
          <a:latin typeface="Arial" panose="020B0604020202020204" pitchFamily="34" charset="0"/>
          <a:ea typeface="+mn-ea"/>
          <a:cs typeface="Arial" panose="020B0604020202020204" pitchFamily="34" charset="0"/>
        </a:defRPr>
      </a:lvl1pPr>
      <a:lvl2pPr marL="296326" marR="0" indent="-296326" algn="l" defTabSz="914377" rtl="0" eaLnBrk="1" fontAlgn="auto" latinLnBrk="0" hangingPunct="1">
        <a:lnSpc>
          <a:spcPct val="90000"/>
        </a:lnSpc>
        <a:spcBef>
          <a:spcPts val="500"/>
        </a:spcBef>
        <a:spcAft>
          <a:spcPts val="0"/>
        </a:spcAft>
        <a:buClr>
          <a:schemeClr val="accent1"/>
        </a:buClr>
        <a:buSzPct val="70000"/>
        <a:buFontTx/>
        <a:buBlip>
          <a:blip r:embed="rId13"/>
        </a:buBlip>
        <a:tabLst/>
        <a:defRPr sz="2400" kern="1200">
          <a:solidFill>
            <a:schemeClr val="accent5"/>
          </a:solidFill>
          <a:latin typeface="Arial" panose="020B0604020202020204" pitchFamily="34" charset="0"/>
          <a:ea typeface="+mn-ea"/>
          <a:cs typeface="Arial" panose="020B0604020202020204" pitchFamily="34" charset="0"/>
        </a:defRPr>
      </a:lvl2pPr>
      <a:lvl3pPr marL="478355" marR="0" indent="-239178" algn="l" defTabSz="914377" rtl="0" eaLnBrk="1" fontAlgn="auto" latinLnBrk="0" hangingPunct="1">
        <a:lnSpc>
          <a:spcPct val="90000"/>
        </a:lnSpc>
        <a:spcBef>
          <a:spcPts val="500"/>
        </a:spcBef>
        <a:spcAft>
          <a:spcPts val="0"/>
        </a:spcAft>
        <a:buClr>
          <a:schemeClr val="accent2"/>
        </a:buClr>
        <a:buSzTx/>
        <a:buFont typeface="Arial" charset="0"/>
        <a:buChar char="•"/>
        <a:tabLst/>
        <a:defRPr sz="2400" kern="1200">
          <a:solidFill>
            <a:schemeClr val="accent5"/>
          </a:solidFill>
          <a:latin typeface="Arial" panose="020B0604020202020204" pitchFamily="34" charset="0"/>
          <a:ea typeface="+mn-ea"/>
          <a:cs typeface="Arial" panose="020B0604020202020204" pitchFamily="34" charset="0"/>
        </a:defRPr>
      </a:lvl3pPr>
      <a:lvl4pPr marL="717533" marR="0" indent="-239178" algn="l" defTabSz="914377" rtl="0" eaLnBrk="1" fontAlgn="auto" latinLnBrk="0" hangingPunct="1">
        <a:lnSpc>
          <a:spcPct val="90000"/>
        </a:lnSpc>
        <a:spcBef>
          <a:spcPts val="500"/>
        </a:spcBef>
        <a:spcAft>
          <a:spcPts val="0"/>
        </a:spcAft>
        <a:buClr>
          <a:schemeClr val="accent5"/>
        </a:buClr>
        <a:buSzTx/>
        <a:buFont typeface="Arial" charset="0"/>
        <a:buChar char="•"/>
        <a:tabLst/>
        <a:defRPr sz="2133" kern="1200">
          <a:solidFill>
            <a:schemeClr val="accent5"/>
          </a:solidFill>
          <a:latin typeface="Arial" panose="020B0604020202020204" pitchFamily="34" charset="0"/>
          <a:ea typeface="+mn-ea"/>
          <a:cs typeface="Arial" panose="020B0604020202020204" pitchFamily="34" charset="0"/>
        </a:defRPr>
      </a:lvl4pPr>
      <a:lvl5pPr marL="956709" marR="0" indent="-239178" algn="l" defTabSz="914377" rtl="0" eaLnBrk="1" fontAlgn="auto" latinLnBrk="0" hangingPunct="1">
        <a:lnSpc>
          <a:spcPct val="90000"/>
        </a:lnSpc>
        <a:spcBef>
          <a:spcPts val="500"/>
        </a:spcBef>
        <a:spcAft>
          <a:spcPts val="0"/>
        </a:spcAft>
        <a:buClr>
          <a:schemeClr val="tx1"/>
        </a:buClr>
        <a:buSzTx/>
        <a:buFont typeface="Arial" charset="0"/>
        <a:buChar char="•"/>
        <a:tabLst/>
        <a:defRPr sz="1600" kern="1200">
          <a:solidFill>
            <a:schemeClr val="accent5"/>
          </a:solidFill>
          <a:latin typeface="Arial" panose="020B0604020202020204" pitchFamily="34" charset="0"/>
          <a:ea typeface="+mn-ea"/>
          <a:cs typeface="Arial" panose="020B0604020202020204" pitchFamily="34" charset="0"/>
        </a:defRPr>
      </a:lvl5pPr>
      <a:lvl6pPr marL="4214364" indent="-383124" algn="l" defTabSz="766248" rtl="0" eaLnBrk="1" latinLnBrk="0" hangingPunct="1">
        <a:spcBef>
          <a:spcPct val="20000"/>
        </a:spcBef>
        <a:buFont typeface="Arial"/>
        <a:buChar char="•"/>
        <a:defRPr sz="3352" kern="1200">
          <a:solidFill>
            <a:schemeClr val="tx1"/>
          </a:solidFill>
          <a:latin typeface="+mn-lt"/>
          <a:ea typeface="+mn-ea"/>
          <a:cs typeface="+mn-cs"/>
        </a:defRPr>
      </a:lvl6pPr>
      <a:lvl7pPr marL="4980613" indent="-383124" algn="l" defTabSz="766248" rtl="0" eaLnBrk="1" latinLnBrk="0" hangingPunct="1">
        <a:spcBef>
          <a:spcPct val="20000"/>
        </a:spcBef>
        <a:buFont typeface="Arial"/>
        <a:buChar char="•"/>
        <a:defRPr sz="3352" kern="1200">
          <a:solidFill>
            <a:schemeClr val="tx1"/>
          </a:solidFill>
          <a:latin typeface="+mn-lt"/>
          <a:ea typeface="+mn-ea"/>
          <a:cs typeface="+mn-cs"/>
        </a:defRPr>
      </a:lvl7pPr>
      <a:lvl8pPr marL="5746860" indent="-383124" algn="l" defTabSz="766248" rtl="0" eaLnBrk="1" latinLnBrk="0" hangingPunct="1">
        <a:spcBef>
          <a:spcPct val="20000"/>
        </a:spcBef>
        <a:buFont typeface="Arial"/>
        <a:buChar char="•"/>
        <a:defRPr sz="3352" kern="1200">
          <a:solidFill>
            <a:schemeClr val="tx1"/>
          </a:solidFill>
          <a:latin typeface="+mn-lt"/>
          <a:ea typeface="+mn-ea"/>
          <a:cs typeface="+mn-cs"/>
        </a:defRPr>
      </a:lvl8pPr>
      <a:lvl9pPr marL="6513108" indent="-383124" algn="l" defTabSz="766248" rtl="0" eaLnBrk="1" latinLnBrk="0" hangingPunct="1">
        <a:spcBef>
          <a:spcPct val="20000"/>
        </a:spcBef>
        <a:buFont typeface="Arial"/>
        <a:buChar char="•"/>
        <a:defRPr sz="3352" kern="1200">
          <a:solidFill>
            <a:schemeClr val="tx1"/>
          </a:solidFill>
          <a:latin typeface="+mn-lt"/>
          <a:ea typeface="+mn-ea"/>
          <a:cs typeface="+mn-cs"/>
        </a:defRPr>
      </a:lvl9pPr>
    </p:bodyStyle>
    <p:otherStyle>
      <a:defPPr>
        <a:defRPr lang="en-US"/>
      </a:defPPr>
      <a:lvl1pPr marL="0" algn="l" defTabSz="766248" rtl="0" eaLnBrk="1" latinLnBrk="0" hangingPunct="1">
        <a:defRPr sz="3017" kern="1200">
          <a:solidFill>
            <a:schemeClr val="tx1"/>
          </a:solidFill>
          <a:latin typeface="+mn-lt"/>
          <a:ea typeface="+mn-ea"/>
          <a:cs typeface="+mn-cs"/>
        </a:defRPr>
      </a:lvl1pPr>
      <a:lvl2pPr marL="766248" algn="l" defTabSz="766248" rtl="0" eaLnBrk="1" latinLnBrk="0" hangingPunct="1">
        <a:defRPr sz="3017" kern="1200">
          <a:solidFill>
            <a:schemeClr val="tx1"/>
          </a:solidFill>
          <a:latin typeface="+mn-lt"/>
          <a:ea typeface="+mn-ea"/>
          <a:cs typeface="+mn-cs"/>
        </a:defRPr>
      </a:lvl2pPr>
      <a:lvl3pPr marL="1532496" algn="l" defTabSz="766248" rtl="0" eaLnBrk="1" latinLnBrk="0" hangingPunct="1">
        <a:defRPr sz="3017" kern="1200">
          <a:solidFill>
            <a:schemeClr val="tx1"/>
          </a:solidFill>
          <a:latin typeface="+mn-lt"/>
          <a:ea typeface="+mn-ea"/>
          <a:cs typeface="+mn-cs"/>
        </a:defRPr>
      </a:lvl3pPr>
      <a:lvl4pPr marL="2298744" algn="l" defTabSz="766248" rtl="0" eaLnBrk="1" latinLnBrk="0" hangingPunct="1">
        <a:defRPr sz="3017" kern="1200">
          <a:solidFill>
            <a:schemeClr val="tx1"/>
          </a:solidFill>
          <a:latin typeface="+mn-lt"/>
          <a:ea typeface="+mn-ea"/>
          <a:cs typeface="+mn-cs"/>
        </a:defRPr>
      </a:lvl4pPr>
      <a:lvl5pPr marL="3064993" algn="l" defTabSz="766248" rtl="0" eaLnBrk="1" latinLnBrk="0" hangingPunct="1">
        <a:defRPr sz="3017" kern="1200">
          <a:solidFill>
            <a:schemeClr val="tx1"/>
          </a:solidFill>
          <a:latin typeface="+mn-lt"/>
          <a:ea typeface="+mn-ea"/>
          <a:cs typeface="+mn-cs"/>
        </a:defRPr>
      </a:lvl5pPr>
      <a:lvl6pPr marL="3831240" algn="l" defTabSz="766248" rtl="0" eaLnBrk="1" latinLnBrk="0" hangingPunct="1">
        <a:defRPr sz="3017" kern="1200">
          <a:solidFill>
            <a:schemeClr val="tx1"/>
          </a:solidFill>
          <a:latin typeface="+mn-lt"/>
          <a:ea typeface="+mn-ea"/>
          <a:cs typeface="+mn-cs"/>
        </a:defRPr>
      </a:lvl6pPr>
      <a:lvl7pPr marL="4597488" algn="l" defTabSz="766248" rtl="0" eaLnBrk="1" latinLnBrk="0" hangingPunct="1">
        <a:defRPr sz="3017" kern="1200">
          <a:solidFill>
            <a:schemeClr val="tx1"/>
          </a:solidFill>
          <a:latin typeface="+mn-lt"/>
          <a:ea typeface="+mn-ea"/>
          <a:cs typeface="+mn-cs"/>
        </a:defRPr>
      </a:lvl7pPr>
      <a:lvl8pPr marL="5363737" algn="l" defTabSz="766248" rtl="0" eaLnBrk="1" latinLnBrk="0" hangingPunct="1">
        <a:defRPr sz="3017" kern="1200">
          <a:solidFill>
            <a:schemeClr val="tx1"/>
          </a:solidFill>
          <a:latin typeface="+mn-lt"/>
          <a:ea typeface="+mn-ea"/>
          <a:cs typeface="+mn-cs"/>
        </a:defRPr>
      </a:lvl8pPr>
      <a:lvl9pPr marL="6129984" algn="l" defTabSz="766248" rtl="0" eaLnBrk="1" latinLnBrk="0" hangingPunct="1">
        <a:defRPr sz="30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55.svg"/><Relationship Id="rId3" Type="http://schemas.openxmlformats.org/officeDocument/2006/relationships/image" Target="../media/image50.png"/><Relationship Id="rId7" Type="http://schemas.openxmlformats.org/officeDocument/2006/relationships/image" Target="../media/image54.png"/><Relationship Id="rId2" Type="http://schemas.openxmlformats.org/officeDocument/2006/relationships/image" Target="../media/image5.png"/><Relationship Id="rId1" Type="http://schemas.openxmlformats.org/officeDocument/2006/relationships/slideLayout" Target="../slideLayouts/slideLayout14.xml"/><Relationship Id="rId6" Type="http://schemas.openxmlformats.org/officeDocument/2006/relationships/image" Target="../media/image53.svg"/><Relationship Id="rId5" Type="http://schemas.openxmlformats.org/officeDocument/2006/relationships/image" Target="../media/image52.png"/><Relationship Id="rId4" Type="http://schemas.openxmlformats.org/officeDocument/2006/relationships/image" Target="../media/image51.svg"/></Relationships>
</file>

<file path=ppt/slides/_rels/slide11.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3.svg"/><Relationship Id="rId3" Type="http://schemas.openxmlformats.org/officeDocument/2006/relationships/image" Target="../media/image49.svg"/><Relationship Id="rId7" Type="http://schemas.openxmlformats.org/officeDocument/2006/relationships/image" Target="../media/image59.svg"/><Relationship Id="rId12" Type="http://schemas.openxmlformats.org/officeDocument/2006/relationships/image" Target="../media/image62.png"/><Relationship Id="rId2" Type="http://schemas.openxmlformats.org/officeDocument/2006/relationships/image" Target="../media/image48.png"/><Relationship Id="rId1" Type="http://schemas.openxmlformats.org/officeDocument/2006/relationships/slideLayout" Target="../slideLayouts/slideLayout14.xml"/><Relationship Id="rId6" Type="http://schemas.openxmlformats.org/officeDocument/2006/relationships/image" Target="../media/image58.png"/><Relationship Id="rId11" Type="http://schemas.openxmlformats.org/officeDocument/2006/relationships/image" Target="../media/image47.svg"/><Relationship Id="rId5" Type="http://schemas.openxmlformats.org/officeDocument/2006/relationships/image" Target="../media/image57.svg"/><Relationship Id="rId10" Type="http://schemas.openxmlformats.org/officeDocument/2006/relationships/image" Target="../media/image46.png"/><Relationship Id="rId4" Type="http://schemas.openxmlformats.org/officeDocument/2006/relationships/image" Target="../media/image56.png"/><Relationship Id="rId9" Type="http://schemas.openxmlformats.org/officeDocument/2006/relationships/image" Target="../media/image61.svg"/></Relationships>
</file>

<file path=ppt/slides/_rels/slide12.xml.rels><?xml version="1.0" encoding="UTF-8" standalone="yes"?>
<Relationships xmlns="http://schemas.openxmlformats.org/package/2006/relationships"><Relationship Id="rId3" Type="http://schemas.openxmlformats.org/officeDocument/2006/relationships/hyperlink" Target="mailto:ndfa@emv.vic.gov.au" TargetMode="External"/><Relationship Id="rId2" Type="http://schemas.openxmlformats.org/officeDocument/2006/relationships/hyperlink" Target="https://knowyourcouncil.vic.gov.au/" TargetMode="External"/><Relationship Id="rId1" Type="http://schemas.openxmlformats.org/officeDocument/2006/relationships/slideLayout" Target="../slideLayouts/slideLayout14.xml"/><Relationship Id="rId4" Type="http://schemas.openxmlformats.org/officeDocument/2006/relationships/hyperlink" Target="https://www.vic.gov.au/recovery-suppor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14.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14.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14.xml"/><Relationship Id="rId5" Type="http://schemas.openxmlformats.org/officeDocument/2006/relationships/image" Target="../media/image23.sv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5.svg"/><Relationship Id="rId7" Type="http://schemas.openxmlformats.org/officeDocument/2006/relationships/image" Target="../media/image29.svg"/><Relationship Id="rId2" Type="http://schemas.openxmlformats.org/officeDocument/2006/relationships/image" Target="../media/image24.png"/><Relationship Id="rId1" Type="http://schemas.openxmlformats.org/officeDocument/2006/relationships/slideLayout" Target="../slideLayouts/slideLayout14.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14.xml"/><Relationship Id="rId5" Type="http://schemas.openxmlformats.org/officeDocument/2006/relationships/image" Target="../media/image29.sv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14.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slides/_rels/slide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5.png"/><Relationship Id="rId1" Type="http://schemas.openxmlformats.org/officeDocument/2006/relationships/slideLayout" Target="../slideLayouts/slideLayout14.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slides/_rels/slide9.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49.svg"/><Relationship Id="rId3" Type="http://schemas.openxmlformats.org/officeDocument/2006/relationships/image" Target="../media/image39.svg"/><Relationship Id="rId7" Type="http://schemas.openxmlformats.org/officeDocument/2006/relationships/image" Target="../media/image43.svg"/><Relationship Id="rId12" Type="http://schemas.openxmlformats.org/officeDocument/2006/relationships/image" Target="../media/image48.png"/><Relationship Id="rId2" Type="http://schemas.openxmlformats.org/officeDocument/2006/relationships/image" Target="../media/image38.png"/><Relationship Id="rId1" Type="http://schemas.openxmlformats.org/officeDocument/2006/relationships/slideLayout" Target="../slideLayouts/slideLayout14.xml"/><Relationship Id="rId6" Type="http://schemas.openxmlformats.org/officeDocument/2006/relationships/image" Target="../media/image42.png"/><Relationship Id="rId11" Type="http://schemas.openxmlformats.org/officeDocument/2006/relationships/image" Target="../media/image47.svg"/><Relationship Id="rId5" Type="http://schemas.openxmlformats.org/officeDocument/2006/relationships/image" Target="../media/image41.sv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96C60F94-EE12-594E-988D-8A757EF919DF}"/>
              </a:ext>
            </a:extLst>
          </p:cNvPr>
          <p:cNvSpPr>
            <a:spLocks noGrp="1"/>
          </p:cNvSpPr>
          <p:nvPr>
            <p:ph type="ctrTitle"/>
          </p:nvPr>
        </p:nvSpPr>
        <p:spPr/>
        <p:txBody>
          <a:bodyPr>
            <a:normAutofit/>
          </a:bodyPr>
          <a:lstStyle/>
          <a:p>
            <a:r>
              <a:rPr lang="en-AU" dirty="0">
                <a:solidFill>
                  <a:schemeClr val="tx1"/>
                </a:solidFill>
              </a:rPr>
              <a:t>Disaster Recovery Funding Arrangements (DRFA) Overview</a:t>
            </a:r>
            <a:endParaRPr lang="en-US" dirty="0">
              <a:solidFill>
                <a:schemeClr val="tx1"/>
              </a:solidFill>
            </a:endParaRPr>
          </a:p>
        </p:txBody>
      </p:sp>
      <p:sp>
        <p:nvSpPr>
          <p:cNvPr id="22" name="Subtitle 21">
            <a:extLst>
              <a:ext uri="{FF2B5EF4-FFF2-40B4-BE49-F238E27FC236}">
                <a16:creationId xmlns:a16="http://schemas.microsoft.com/office/drawing/2014/main" id="{37763AD2-33F2-C049-90C3-9BA67CDE920B}"/>
              </a:ext>
            </a:extLst>
          </p:cNvPr>
          <p:cNvSpPr>
            <a:spLocks noGrp="1"/>
          </p:cNvSpPr>
          <p:nvPr>
            <p:ph type="subTitle" idx="1"/>
          </p:nvPr>
        </p:nvSpPr>
        <p:spPr/>
        <p:txBody>
          <a:bodyPr>
            <a:normAutofit fontScale="92500" lnSpcReduction="20000"/>
          </a:bodyPr>
          <a:lstStyle/>
          <a:p>
            <a:endParaRPr lang="en-US" sz="2667" dirty="0">
              <a:solidFill>
                <a:schemeClr val="tx1"/>
              </a:solidFill>
            </a:endParaRPr>
          </a:p>
          <a:p>
            <a:r>
              <a:rPr lang="en-US" sz="2667" dirty="0">
                <a:solidFill>
                  <a:schemeClr val="tx1"/>
                </a:solidFill>
              </a:rPr>
              <a:t>February 2024</a:t>
            </a:r>
          </a:p>
        </p:txBody>
      </p:sp>
    </p:spTree>
    <p:extLst>
      <p:ext uri="{BB962C8B-B14F-4D97-AF65-F5344CB8AC3E}">
        <p14:creationId xmlns:p14="http://schemas.microsoft.com/office/powerpoint/2010/main" val="28594316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42F64-3CE6-4523-937E-80687392F5B3}"/>
              </a:ext>
            </a:extLst>
          </p:cNvPr>
          <p:cNvSpPr>
            <a:spLocks noGrp="1"/>
          </p:cNvSpPr>
          <p:nvPr>
            <p:ph type="title"/>
          </p:nvPr>
        </p:nvSpPr>
        <p:spPr>
          <a:xfrm>
            <a:off x="850218" y="630883"/>
            <a:ext cx="10881931" cy="864344"/>
          </a:xfrm>
        </p:spPr>
        <p:txBody>
          <a:bodyPr lIns="0" tIns="0" rIns="0" bIns="0"/>
          <a:lstStyle/>
          <a:p>
            <a:r>
              <a:rPr lang="en-AU" dirty="0"/>
              <a:t>Hints to assist with ‘timely’ assessment of claims</a:t>
            </a:r>
          </a:p>
        </p:txBody>
      </p:sp>
      <p:sp>
        <p:nvSpPr>
          <p:cNvPr id="3" name="Content Placeholder 2">
            <a:extLst>
              <a:ext uri="{FF2B5EF4-FFF2-40B4-BE49-F238E27FC236}">
                <a16:creationId xmlns:a16="http://schemas.microsoft.com/office/drawing/2014/main" id="{6D7D18BF-C41E-46F2-9B71-6270DA192E00}"/>
              </a:ext>
            </a:extLst>
          </p:cNvPr>
          <p:cNvSpPr>
            <a:spLocks noGrp="1"/>
          </p:cNvSpPr>
          <p:nvPr>
            <p:ph idx="1"/>
          </p:nvPr>
        </p:nvSpPr>
        <p:spPr>
          <a:xfrm>
            <a:off x="1015659" y="2281323"/>
            <a:ext cx="10433285" cy="686181"/>
          </a:xfrm>
        </p:spPr>
        <p:txBody>
          <a:bodyPr lIns="0" tIns="0" rIns="0" bIns="0" anchor="ctr">
            <a:noAutofit/>
          </a:bodyPr>
          <a:lstStyle/>
          <a:p>
            <a:pPr marL="179388" indent="-168275" defTabSz="914400">
              <a:buFont typeface="Arial" panose="020B0604020202020204" pitchFamily="34" charset="0"/>
              <a:buChar char="•"/>
            </a:pPr>
            <a:r>
              <a:rPr lang="en-AU" sz="1400" dirty="0">
                <a:latin typeface="Arial" panose="020B0604020202020204" pitchFamily="34" charset="0"/>
                <a:cs typeface="Arial" panose="020B0604020202020204" pitchFamily="34" charset="0"/>
              </a:rPr>
              <a:t>Use the </a:t>
            </a:r>
            <a:r>
              <a:rPr lang="en-AU" sz="1400" b="1" dirty="0">
                <a:latin typeface="Arial" panose="020B0604020202020204" pitchFamily="34" charset="0"/>
                <a:cs typeface="Arial" panose="020B0604020202020204" pitchFamily="34" charset="0"/>
              </a:rPr>
              <a:t>correct claim form </a:t>
            </a:r>
            <a:r>
              <a:rPr lang="en-AU" sz="1400" dirty="0">
                <a:latin typeface="Arial" panose="020B0604020202020204" pitchFamily="34" charset="0"/>
                <a:cs typeface="Arial" panose="020B0604020202020204" pitchFamily="34" charset="0"/>
              </a:rPr>
              <a:t>for the category of expenditure being claimed, group similar expenditure together, exclude GST and reconcile to the supporting information provided. Claims need to be structured so that it is easy to follow and understand by a third party reviewing the transactions.</a:t>
            </a:r>
          </a:p>
        </p:txBody>
      </p:sp>
      <p:grpSp>
        <p:nvGrpSpPr>
          <p:cNvPr id="32" name="Group 31">
            <a:extLst>
              <a:ext uri="{FF2B5EF4-FFF2-40B4-BE49-F238E27FC236}">
                <a16:creationId xmlns:a16="http://schemas.microsoft.com/office/drawing/2014/main" id="{7B438AE7-F755-4B46-B657-C153216296D7}"/>
              </a:ext>
            </a:extLst>
          </p:cNvPr>
          <p:cNvGrpSpPr/>
          <p:nvPr/>
        </p:nvGrpSpPr>
        <p:grpSpPr>
          <a:xfrm>
            <a:off x="372503" y="2377440"/>
            <a:ext cx="362993" cy="508624"/>
            <a:chOff x="490247" y="2362761"/>
            <a:chExt cx="392477" cy="523303"/>
          </a:xfrm>
        </p:grpSpPr>
        <p:sp>
          <p:nvSpPr>
            <p:cNvPr id="20" name="Freeform: Shape 19">
              <a:extLst>
                <a:ext uri="{FF2B5EF4-FFF2-40B4-BE49-F238E27FC236}">
                  <a16:creationId xmlns:a16="http://schemas.microsoft.com/office/drawing/2014/main" id="{55D6AF86-6056-45DF-A639-A44616D77DC7}"/>
                </a:ext>
              </a:extLst>
            </p:cNvPr>
            <p:cNvSpPr/>
            <p:nvPr/>
          </p:nvSpPr>
          <p:spPr>
            <a:xfrm>
              <a:off x="490247" y="2362761"/>
              <a:ext cx="392477" cy="523303"/>
            </a:xfrm>
            <a:custGeom>
              <a:avLst/>
              <a:gdLst>
                <a:gd name="connsiteX0" fmla="*/ 392478 w 392477"/>
                <a:gd name="connsiteY0" fmla="*/ 0 h 523303"/>
                <a:gd name="connsiteX1" fmla="*/ 0 w 392477"/>
                <a:gd name="connsiteY1" fmla="*/ 0 h 523303"/>
                <a:gd name="connsiteX2" fmla="*/ 0 w 392477"/>
                <a:gd name="connsiteY2" fmla="*/ 523303 h 523303"/>
                <a:gd name="connsiteX3" fmla="*/ 392478 w 392477"/>
                <a:gd name="connsiteY3" fmla="*/ 523303 h 523303"/>
                <a:gd name="connsiteX4" fmla="*/ 379395 w 392477"/>
                <a:gd name="connsiteY4" fmla="*/ 510221 h 523303"/>
                <a:gd name="connsiteX5" fmla="*/ 13083 w 392477"/>
                <a:gd name="connsiteY5" fmla="*/ 510221 h 523303"/>
                <a:gd name="connsiteX6" fmla="*/ 13083 w 392477"/>
                <a:gd name="connsiteY6" fmla="*/ 13083 h 523303"/>
                <a:gd name="connsiteX7" fmla="*/ 379395 w 392477"/>
                <a:gd name="connsiteY7" fmla="*/ 13083 h 52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477" h="523303">
                  <a:moveTo>
                    <a:pt x="392478" y="0"/>
                  </a:moveTo>
                  <a:lnTo>
                    <a:pt x="0" y="0"/>
                  </a:lnTo>
                  <a:lnTo>
                    <a:pt x="0" y="523303"/>
                  </a:lnTo>
                  <a:lnTo>
                    <a:pt x="392478" y="523303"/>
                  </a:lnTo>
                  <a:close/>
                  <a:moveTo>
                    <a:pt x="379395" y="510221"/>
                  </a:moveTo>
                  <a:lnTo>
                    <a:pt x="13083" y="510221"/>
                  </a:lnTo>
                  <a:lnTo>
                    <a:pt x="13083" y="13083"/>
                  </a:lnTo>
                  <a:lnTo>
                    <a:pt x="379395" y="13083"/>
                  </a:lnTo>
                  <a:close/>
                </a:path>
              </a:pathLst>
            </a:custGeom>
            <a:solidFill>
              <a:srgbClr val="000000"/>
            </a:solidFill>
            <a:ln w="6449"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C8691DCC-0158-41D7-BA5D-228944F6ECF6}"/>
                </a:ext>
              </a:extLst>
            </p:cNvPr>
            <p:cNvSpPr/>
            <p:nvPr/>
          </p:nvSpPr>
          <p:spPr>
            <a:xfrm>
              <a:off x="555660" y="2460880"/>
              <a:ext cx="261651" cy="13082"/>
            </a:xfrm>
            <a:custGeom>
              <a:avLst/>
              <a:gdLst>
                <a:gd name="connsiteX0" fmla="*/ 0 w 261651"/>
                <a:gd name="connsiteY0" fmla="*/ 0 h 13082"/>
                <a:gd name="connsiteX1" fmla="*/ 261652 w 261651"/>
                <a:gd name="connsiteY1" fmla="*/ 0 h 13082"/>
                <a:gd name="connsiteX2" fmla="*/ 261652 w 261651"/>
                <a:gd name="connsiteY2" fmla="*/ 13083 h 13082"/>
                <a:gd name="connsiteX3" fmla="*/ 0 w 261651"/>
                <a:gd name="connsiteY3" fmla="*/ 13083 h 13082"/>
              </a:gdLst>
              <a:ahLst/>
              <a:cxnLst>
                <a:cxn ang="0">
                  <a:pos x="connsiteX0" y="connsiteY0"/>
                </a:cxn>
                <a:cxn ang="0">
                  <a:pos x="connsiteX1" y="connsiteY1"/>
                </a:cxn>
                <a:cxn ang="0">
                  <a:pos x="connsiteX2" y="connsiteY2"/>
                </a:cxn>
                <a:cxn ang="0">
                  <a:pos x="connsiteX3" y="connsiteY3"/>
                </a:cxn>
              </a:cxnLst>
              <a:rect l="l" t="t" r="r" b="b"/>
              <a:pathLst>
                <a:path w="261651" h="13082">
                  <a:moveTo>
                    <a:pt x="0" y="0"/>
                  </a:moveTo>
                  <a:lnTo>
                    <a:pt x="261652" y="0"/>
                  </a:lnTo>
                  <a:lnTo>
                    <a:pt x="261652" y="13083"/>
                  </a:lnTo>
                  <a:lnTo>
                    <a:pt x="0" y="13083"/>
                  </a:lnTo>
                  <a:close/>
                </a:path>
              </a:pathLst>
            </a:custGeom>
            <a:solidFill>
              <a:srgbClr val="000000"/>
            </a:solidFill>
            <a:ln w="6449"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4BEA4604-74D4-453F-97A9-DC8E2BECC606}"/>
                </a:ext>
              </a:extLst>
            </p:cNvPr>
            <p:cNvSpPr/>
            <p:nvPr/>
          </p:nvSpPr>
          <p:spPr>
            <a:xfrm>
              <a:off x="555660" y="2513211"/>
              <a:ext cx="261651" cy="13082"/>
            </a:xfrm>
            <a:custGeom>
              <a:avLst/>
              <a:gdLst>
                <a:gd name="connsiteX0" fmla="*/ 0 w 261651"/>
                <a:gd name="connsiteY0" fmla="*/ 0 h 13082"/>
                <a:gd name="connsiteX1" fmla="*/ 261652 w 261651"/>
                <a:gd name="connsiteY1" fmla="*/ 0 h 13082"/>
                <a:gd name="connsiteX2" fmla="*/ 261652 w 261651"/>
                <a:gd name="connsiteY2" fmla="*/ 13083 h 13082"/>
                <a:gd name="connsiteX3" fmla="*/ 0 w 261651"/>
                <a:gd name="connsiteY3" fmla="*/ 13083 h 13082"/>
              </a:gdLst>
              <a:ahLst/>
              <a:cxnLst>
                <a:cxn ang="0">
                  <a:pos x="connsiteX0" y="connsiteY0"/>
                </a:cxn>
                <a:cxn ang="0">
                  <a:pos x="connsiteX1" y="connsiteY1"/>
                </a:cxn>
                <a:cxn ang="0">
                  <a:pos x="connsiteX2" y="connsiteY2"/>
                </a:cxn>
                <a:cxn ang="0">
                  <a:pos x="connsiteX3" y="connsiteY3"/>
                </a:cxn>
              </a:cxnLst>
              <a:rect l="l" t="t" r="r" b="b"/>
              <a:pathLst>
                <a:path w="261651" h="13082">
                  <a:moveTo>
                    <a:pt x="0" y="0"/>
                  </a:moveTo>
                  <a:lnTo>
                    <a:pt x="261652" y="0"/>
                  </a:lnTo>
                  <a:lnTo>
                    <a:pt x="261652" y="13083"/>
                  </a:lnTo>
                  <a:lnTo>
                    <a:pt x="0" y="13083"/>
                  </a:lnTo>
                  <a:close/>
                </a:path>
              </a:pathLst>
            </a:custGeom>
            <a:solidFill>
              <a:srgbClr val="000000"/>
            </a:solidFill>
            <a:ln w="6449" cap="flat">
              <a:noFill/>
              <a:prstDash val="solid"/>
              <a:miter/>
            </a:ln>
          </p:spPr>
          <p:txBody>
            <a:bodyPr rtlCol="0" anchor="ctr"/>
            <a:lstStyle/>
            <a:p>
              <a:endParaRPr lang="en-AU"/>
            </a:p>
          </p:txBody>
        </p:sp>
        <p:sp>
          <p:nvSpPr>
            <p:cNvPr id="23" name="Freeform: Shape 22">
              <a:extLst>
                <a:ext uri="{FF2B5EF4-FFF2-40B4-BE49-F238E27FC236}">
                  <a16:creationId xmlns:a16="http://schemas.microsoft.com/office/drawing/2014/main" id="{79272854-E230-4455-9F82-019A61A67FD7}"/>
                </a:ext>
              </a:extLst>
            </p:cNvPr>
            <p:cNvSpPr/>
            <p:nvPr/>
          </p:nvSpPr>
          <p:spPr>
            <a:xfrm>
              <a:off x="555660" y="2565541"/>
              <a:ext cx="261651" cy="13082"/>
            </a:xfrm>
            <a:custGeom>
              <a:avLst/>
              <a:gdLst>
                <a:gd name="connsiteX0" fmla="*/ 0 w 261651"/>
                <a:gd name="connsiteY0" fmla="*/ 0 h 13082"/>
                <a:gd name="connsiteX1" fmla="*/ 261652 w 261651"/>
                <a:gd name="connsiteY1" fmla="*/ 0 h 13082"/>
                <a:gd name="connsiteX2" fmla="*/ 261652 w 261651"/>
                <a:gd name="connsiteY2" fmla="*/ 13083 h 13082"/>
                <a:gd name="connsiteX3" fmla="*/ 0 w 261651"/>
                <a:gd name="connsiteY3" fmla="*/ 13083 h 13082"/>
              </a:gdLst>
              <a:ahLst/>
              <a:cxnLst>
                <a:cxn ang="0">
                  <a:pos x="connsiteX0" y="connsiteY0"/>
                </a:cxn>
                <a:cxn ang="0">
                  <a:pos x="connsiteX1" y="connsiteY1"/>
                </a:cxn>
                <a:cxn ang="0">
                  <a:pos x="connsiteX2" y="connsiteY2"/>
                </a:cxn>
                <a:cxn ang="0">
                  <a:pos x="connsiteX3" y="connsiteY3"/>
                </a:cxn>
              </a:cxnLst>
              <a:rect l="l" t="t" r="r" b="b"/>
              <a:pathLst>
                <a:path w="261651" h="13082">
                  <a:moveTo>
                    <a:pt x="0" y="0"/>
                  </a:moveTo>
                  <a:lnTo>
                    <a:pt x="261652" y="0"/>
                  </a:lnTo>
                  <a:lnTo>
                    <a:pt x="261652" y="13083"/>
                  </a:lnTo>
                  <a:lnTo>
                    <a:pt x="0" y="13083"/>
                  </a:lnTo>
                  <a:close/>
                </a:path>
              </a:pathLst>
            </a:custGeom>
            <a:solidFill>
              <a:srgbClr val="000000"/>
            </a:solidFill>
            <a:ln w="6449"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15A3B2F9-A947-4785-A0FC-A8424E3ECDB5}"/>
                </a:ext>
              </a:extLst>
            </p:cNvPr>
            <p:cNvSpPr/>
            <p:nvPr/>
          </p:nvSpPr>
          <p:spPr>
            <a:xfrm>
              <a:off x="686486" y="2617871"/>
              <a:ext cx="130825" cy="13082"/>
            </a:xfrm>
            <a:custGeom>
              <a:avLst/>
              <a:gdLst>
                <a:gd name="connsiteX0" fmla="*/ 0 w 130825"/>
                <a:gd name="connsiteY0" fmla="*/ 0 h 13082"/>
                <a:gd name="connsiteX1" fmla="*/ 130826 w 130825"/>
                <a:gd name="connsiteY1" fmla="*/ 0 h 13082"/>
                <a:gd name="connsiteX2" fmla="*/ 130826 w 130825"/>
                <a:gd name="connsiteY2" fmla="*/ 13083 h 13082"/>
                <a:gd name="connsiteX3" fmla="*/ 0 w 130825"/>
                <a:gd name="connsiteY3" fmla="*/ 13083 h 13082"/>
              </a:gdLst>
              <a:ahLst/>
              <a:cxnLst>
                <a:cxn ang="0">
                  <a:pos x="connsiteX0" y="connsiteY0"/>
                </a:cxn>
                <a:cxn ang="0">
                  <a:pos x="connsiteX1" y="connsiteY1"/>
                </a:cxn>
                <a:cxn ang="0">
                  <a:pos x="connsiteX2" y="connsiteY2"/>
                </a:cxn>
                <a:cxn ang="0">
                  <a:pos x="connsiteX3" y="connsiteY3"/>
                </a:cxn>
              </a:cxnLst>
              <a:rect l="l" t="t" r="r" b="b"/>
              <a:pathLst>
                <a:path w="130825" h="13082">
                  <a:moveTo>
                    <a:pt x="0" y="0"/>
                  </a:moveTo>
                  <a:lnTo>
                    <a:pt x="130826" y="0"/>
                  </a:lnTo>
                  <a:lnTo>
                    <a:pt x="130826" y="13083"/>
                  </a:lnTo>
                  <a:lnTo>
                    <a:pt x="0" y="13083"/>
                  </a:lnTo>
                  <a:close/>
                </a:path>
              </a:pathLst>
            </a:custGeom>
            <a:solidFill>
              <a:srgbClr val="000000"/>
            </a:solidFill>
            <a:ln w="6449" cap="flat">
              <a:noFill/>
              <a:prstDash val="solid"/>
              <a:miter/>
            </a:ln>
          </p:spPr>
          <p:txBody>
            <a:bodyPr rtlCol="0" anchor="ctr"/>
            <a:lstStyle/>
            <a:p>
              <a:endParaRPr lang="en-AU"/>
            </a:p>
          </p:txBody>
        </p:sp>
        <p:sp>
          <p:nvSpPr>
            <p:cNvPr id="25" name="Freeform: Shape 24">
              <a:extLst>
                <a:ext uri="{FF2B5EF4-FFF2-40B4-BE49-F238E27FC236}">
                  <a16:creationId xmlns:a16="http://schemas.microsoft.com/office/drawing/2014/main" id="{1E846F6F-48A6-442B-A11B-61E2A6FC2B75}"/>
                </a:ext>
              </a:extLst>
            </p:cNvPr>
            <p:cNvSpPr/>
            <p:nvPr/>
          </p:nvSpPr>
          <p:spPr>
            <a:xfrm>
              <a:off x="555660" y="2748697"/>
              <a:ext cx="130825" cy="13082"/>
            </a:xfrm>
            <a:custGeom>
              <a:avLst/>
              <a:gdLst>
                <a:gd name="connsiteX0" fmla="*/ 0 w 130825"/>
                <a:gd name="connsiteY0" fmla="*/ 0 h 13082"/>
                <a:gd name="connsiteX1" fmla="*/ 130826 w 130825"/>
                <a:gd name="connsiteY1" fmla="*/ 0 h 13082"/>
                <a:gd name="connsiteX2" fmla="*/ 130826 w 130825"/>
                <a:gd name="connsiteY2" fmla="*/ 13083 h 13082"/>
                <a:gd name="connsiteX3" fmla="*/ 0 w 130825"/>
                <a:gd name="connsiteY3" fmla="*/ 13083 h 13082"/>
              </a:gdLst>
              <a:ahLst/>
              <a:cxnLst>
                <a:cxn ang="0">
                  <a:pos x="connsiteX0" y="connsiteY0"/>
                </a:cxn>
                <a:cxn ang="0">
                  <a:pos x="connsiteX1" y="connsiteY1"/>
                </a:cxn>
                <a:cxn ang="0">
                  <a:pos x="connsiteX2" y="connsiteY2"/>
                </a:cxn>
                <a:cxn ang="0">
                  <a:pos x="connsiteX3" y="connsiteY3"/>
                </a:cxn>
              </a:cxnLst>
              <a:rect l="l" t="t" r="r" b="b"/>
              <a:pathLst>
                <a:path w="130825" h="13082">
                  <a:moveTo>
                    <a:pt x="0" y="0"/>
                  </a:moveTo>
                  <a:lnTo>
                    <a:pt x="130826" y="0"/>
                  </a:lnTo>
                  <a:lnTo>
                    <a:pt x="130826" y="13083"/>
                  </a:lnTo>
                  <a:lnTo>
                    <a:pt x="0" y="13083"/>
                  </a:lnTo>
                  <a:close/>
                </a:path>
              </a:pathLst>
            </a:custGeom>
            <a:solidFill>
              <a:srgbClr val="000000"/>
            </a:solidFill>
            <a:ln w="6449" cap="flat">
              <a:noFill/>
              <a:prstDash val="solid"/>
              <a:miter/>
            </a:ln>
          </p:spPr>
          <p:txBody>
            <a:bodyPr rtlCol="0" anchor="ctr"/>
            <a:lstStyle/>
            <a:p>
              <a:endParaRPr lang="en-AU"/>
            </a:p>
          </p:txBody>
        </p:sp>
        <p:sp>
          <p:nvSpPr>
            <p:cNvPr id="26" name="Freeform: Shape 25">
              <a:extLst>
                <a:ext uri="{FF2B5EF4-FFF2-40B4-BE49-F238E27FC236}">
                  <a16:creationId xmlns:a16="http://schemas.microsoft.com/office/drawing/2014/main" id="{6C211538-3738-41B7-9227-BAB597DEAE7E}"/>
                </a:ext>
              </a:extLst>
            </p:cNvPr>
            <p:cNvSpPr/>
            <p:nvPr/>
          </p:nvSpPr>
          <p:spPr>
            <a:xfrm>
              <a:off x="730920" y="2711366"/>
              <a:ext cx="84474" cy="84474"/>
            </a:xfrm>
            <a:custGeom>
              <a:avLst/>
              <a:gdLst>
                <a:gd name="connsiteX0" fmla="*/ 9249 w 84474"/>
                <a:gd name="connsiteY0" fmla="*/ 0 h 84474"/>
                <a:gd name="connsiteX1" fmla="*/ 42237 w 84474"/>
                <a:gd name="connsiteY1" fmla="*/ 32988 h 84474"/>
                <a:gd name="connsiteX2" fmla="*/ 75225 w 84474"/>
                <a:gd name="connsiteY2" fmla="*/ 0 h 84474"/>
                <a:gd name="connsiteX3" fmla="*/ 84474 w 84474"/>
                <a:gd name="connsiteY3" fmla="*/ 9249 h 84474"/>
                <a:gd name="connsiteX4" fmla="*/ 51487 w 84474"/>
                <a:gd name="connsiteY4" fmla="*/ 42237 h 84474"/>
                <a:gd name="connsiteX5" fmla="*/ 84474 w 84474"/>
                <a:gd name="connsiteY5" fmla="*/ 75225 h 84474"/>
                <a:gd name="connsiteX6" fmla="*/ 75225 w 84474"/>
                <a:gd name="connsiteY6" fmla="*/ 84474 h 84474"/>
                <a:gd name="connsiteX7" fmla="*/ 42237 w 84474"/>
                <a:gd name="connsiteY7" fmla="*/ 51487 h 84474"/>
                <a:gd name="connsiteX8" fmla="*/ 9249 w 84474"/>
                <a:gd name="connsiteY8" fmla="*/ 84474 h 84474"/>
                <a:gd name="connsiteX9" fmla="*/ 0 w 84474"/>
                <a:gd name="connsiteY9" fmla="*/ 75225 h 84474"/>
                <a:gd name="connsiteX10" fmla="*/ 32988 w 84474"/>
                <a:gd name="connsiteY10" fmla="*/ 42237 h 84474"/>
                <a:gd name="connsiteX11" fmla="*/ 0 w 84474"/>
                <a:gd name="connsiteY11" fmla="*/ 9249 h 84474"/>
                <a:gd name="connsiteX12" fmla="*/ 9249 w 84474"/>
                <a:gd name="connsiteY12" fmla="*/ 0 h 84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474" h="84474">
                  <a:moveTo>
                    <a:pt x="9249" y="0"/>
                  </a:moveTo>
                  <a:lnTo>
                    <a:pt x="42237" y="32988"/>
                  </a:lnTo>
                  <a:lnTo>
                    <a:pt x="75225" y="0"/>
                  </a:lnTo>
                  <a:lnTo>
                    <a:pt x="84474" y="9249"/>
                  </a:lnTo>
                  <a:lnTo>
                    <a:pt x="51487" y="42237"/>
                  </a:lnTo>
                  <a:lnTo>
                    <a:pt x="84474" y="75225"/>
                  </a:lnTo>
                  <a:lnTo>
                    <a:pt x="75225" y="84474"/>
                  </a:lnTo>
                  <a:lnTo>
                    <a:pt x="42237" y="51487"/>
                  </a:lnTo>
                  <a:lnTo>
                    <a:pt x="9249" y="84474"/>
                  </a:lnTo>
                  <a:lnTo>
                    <a:pt x="0" y="75225"/>
                  </a:lnTo>
                  <a:lnTo>
                    <a:pt x="32988" y="42237"/>
                  </a:lnTo>
                  <a:lnTo>
                    <a:pt x="0" y="9249"/>
                  </a:lnTo>
                  <a:lnTo>
                    <a:pt x="9249" y="0"/>
                  </a:lnTo>
                  <a:close/>
                </a:path>
              </a:pathLst>
            </a:custGeom>
            <a:solidFill>
              <a:srgbClr val="000000"/>
            </a:solidFill>
            <a:ln w="6449" cap="flat">
              <a:noFill/>
              <a:prstDash val="solid"/>
              <a:miter/>
            </a:ln>
          </p:spPr>
          <p:txBody>
            <a:bodyPr rtlCol="0" anchor="ctr"/>
            <a:lstStyle/>
            <a:p>
              <a:endParaRPr lang="en-AU"/>
            </a:p>
          </p:txBody>
        </p:sp>
      </p:grpSp>
      <p:sp>
        <p:nvSpPr>
          <p:cNvPr id="9" name="Content Placeholder 2">
            <a:extLst>
              <a:ext uri="{FF2B5EF4-FFF2-40B4-BE49-F238E27FC236}">
                <a16:creationId xmlns:a16="http://schemas.microsoft.com/office/drawing/2014/main" id="{AE4C9593-C39B-40E5-92CC-80E483AC05F1}"/>
              </a:ext>
            </a:extLst>
          </p:cNvPr>
          <p:cNvSpPr txBox="1">
            <a:spLocks/>
          </p:cNvSpPr>
          <p:nvPr/>
        </p:nvSpPr>
        <p:spPr>
          <a:xfrm>
            <a:off x="686485" y="1589639"/>
            <a:ext cx="8666923" cy="581397"/>
          </a:xfrm>
          <a:prstGeom prst="rect">
            <a:avLst/>
          </a:prstGeom>
        </p:spPr>
        <p:txBody>
          <a:bodyPr vert="horz" lIns="0" tIns="0" rIns="0" bIns="0" rtlCol="0" anchor="ctr">
            <a:noAutofit/>
          </a:bodyPr>
          <a:lstStyle>
            <a:lvl1pPr marL="359824" marR="0" indent="-349242" algn="l" defTabSz="914377" rtl="0" eaLnBrk="1" fontAlgn="auto" latinLnBrk="0" hangingPunct="1">
              <a:lnSpc>
                <a:spcPct val="90000"/>
              </a:lnSpc>
              <a:spcBef>
                <a:spcPts val="1000"/>
              </a:spcBef>
              <a:spcAft>
                <a:spcPts val="0"/>
              </a:spcAft>
              <a:buClr>
                <a:schemeClr val="accent1"/>
              </a:buClr>
              <a:buSzTx/>
              <a:buFont typeface="+mj-lt"/>
              <a:buAutoNum type="arabicPeriod"/>
              <a:tabLst/>
              <a:defRPr sz="2667" kern="1200">
                <a:solidFill>
                  <a:schemeClr val="accent5"/>
                </a:solidFill>
                <a:latin typeface="Arial" panose="020B0604020202020204" pitchFamily="34" charset="0"/>
                <a:ea typeface="+mn-ea"/>
                <a:cs typeface="Arial" panose="020B0604020202020204" pitchFamily="34" charset="0"/>
              </a:defRPr>
            </a:lvl1pPr>
            <a:lvl2pPr marL="296326" marR="0" indent="-296326" algn="l" defTabSz="914377" rtl="0" eaLnBrk="1" fontAlgn="auto" latinLnBrk="0" hangingPunct="1">
              <a:lnSpc>
                <a:spcPct val="90000"/>
              </a:lnSpc>
              <a:spcBef>
                <a:spcPts val="500"/>
              </a:spcBef>
              <a:spcAft>
                <a:spcPts val="0"/>
              </a:spcAft>
              <a:buClr>
                <a:schemeClr val="accent1"/>
              </a:buClr>
              <a:buSzPct val="70000"/>
              <a:buFontTx/>
              <a:buBlip>
                <a:blip r:embed="rId2"/>
              </a:buBlip>
              <a:tabLst/>
              <a:defRPr sz="2400" kern="1200">
                <a:solidFill>
                  <a:schemeClr val="accent5"/>
                </a:solidFill>
                <a:latin typeface="Arial" panose="020B0604020202020204" pitchFamily="34" charset="0"/>
                <a:ea typeface="+mn-ea"/>
                <a:cs typeface="Arial" panose="020B0604020202020204" pitchFamily="34" charset="0"/>
              </a:defRPr>
            </a:lvl2pPr>
            <a:lvl3pPr marL="478355" marR="0" indent="-239178" algn="l" defTabSz="914377" rtl="0" eaLnBrk="1" fontAlgn="auto" latinLnBrk="0" hangingPunct="1">
              <a:lnSpc>
                <a:spcPct val="90000"/>
              </a:lnSpc>
              <a:spcBef>
                <a:spcPts val="500"/>
              </a:spcBef>
              <a:spcAft>
                <a:spcPts val="0"/>
              </a:spcAft>
              <a:buClr>
                <a:schemeClr val="accent2"/>
              </a:buClr>
              <a:buSzTx/>
              <a:buFont typeface="Arial" charset="0"/>
              <a:buChar char="•"/>
              <a:tabLst/>
              <a:defRPr sz="2400" kern="1200">
                <a:solidFill>
                  <a:schemeClr val="accent5"/>
                </a:solidFill>
                <a:latin typeface="Arial" panose="020B0604020202020204" pitchFamily="34" charset="0"/>
                <a:ea typeface="+mn-ea"/>
                <a:cs typeface="Arial" panose="020B0604020202020204" pitchFamily="34" charset="0"/>
              </a:defRPr>
            </a:lvl3pPr>
            <a:lvl4pPr marL="717533" marR="0" indent="-239178" algn="l" defTabSz="914377" rtl="0" eaLnBrk="1" fontAlgn="auto" latinLnBrk="0" hangingPunct="1">
              <a:lnSpc>
                <a:spcPct val="90000"/>
              </a:lnSpc>
              <a:spcBef>
                <a:spcPts val="500"/>
              </a:spcBef>
              <a:spcAft>
                <a:spcPts val="0"/>
              </a:spcAft>
              <a:buClr>
                <a:schemeClr val="accent5"/>
              </a:buClr>
              <a:buSzTx/>
              <a:buFont typeface="Arial" charset="0"/>
              <a:buChar char="•"/>
              <a:tabLst/>
              <a:defRPr sz="2133" kern="1200">
                <a:solidFill>
                  <a:schemeClr val="accent5"/>
                </a:solidFill>
                <a:latin typeface="Arial" panose="020B0604020202020204" pitchFamily="34" charset="0"/>
                <a:ea typeface="+mn-ea"/>
                <a:cs typeface="Arial" panose="020B0604020202020204" pitchFamily="34" charset="0"/>
              </a:defRPr>
            </a:lvl4pPr>
            <a:lvl5pPr marL="956709" marR="0" indent="-239178" algn="l" defTabSz="914377" rtl="0" eaLnBrk="1" fontAlgn="auto" latinLnBrk="0" hangingPunct="1">
              <a:lnSpc>
                <a:spcPct val="90000"/>
              </a:lnSpc>
              <a:spcBef>
                <a:spcPts val="500"/>
              </a:spcBef>
              <a:spcAft>
                <a:spcPts val="0"/>
              </a:spcAft>
              <a:buClr>
                <a:schemeClr val="tx1"/>
              </a:buClr>
              <a:buSzTx/>
              <a:buFont typeface="Arial" charset="0"/>
              <a:buChar char="•"/>
              <a:tabLst/>
              <a:defRPr sz="1600" kern="1200">
                <a:solidFill>
                  <a:schemeClr val="accent5"/>
                </a:solidFill>
                <a:latin typeface="Arial" panose="020B0604020202020204" pitchFamily="34" charset="0"/>
                <a:ea typeface="+mn-ea"/>
                <a:cs typeface="Arial" panose="020B0604020202020204" pitchFamily="34" charset="0"/>
              </a:defRPr>
            </a:lvl5pPr>
            <a:lvl6pPr marL="4214364" indent="-383124" algn="l" defTabSz="766248" rtl="0" eaLnBrk="1" latinLnBrk="0" hangingPunct="1">
              <a:spcBef>
                <a:spcPct val="20000"/>
              </a:spcBef>
              <a:buFont typeface="Arial"/>
              <a:buChar char="•"/>
              <a:defRPr sz="3352" kern="1200">
                <a:solidFill>
                  <a:schemeClr val="tx1"/>
                </a:solidFill>
                <a:latin typeface="+mn-lt"/>
                <a:ea typeface="+mn-ea"/>
                <a:cs typeface="+mn-cs"/>
              </a:defRPr>
            </a:lvl6pPr>
            <a:lvl7pPr marL="4980613" indent="-383124" algn="l" defTabSz="766248" rtl="0" eaLnBrk="1" latinLnBrk="0" hangingPunct="1">
              <a:spcBef>
                <a:spcPct val="20000"/>
              </a:spcBef>
              <a:buFont typeface="Arial"/>
              <a:buChar char="•"/>
              <a:defRPr sz="3352" kern="1200">
                <a:solidFill>
                  <a:schemeClr val="tx1"/>
                </a:solidFill>
                <a:latin typeface="+mn-lt"/>
                <a:ea typeface="+mn-ea"/>
                <a:cs typeface="+mn-cs"/>
              </a:defRPr>
            </a:lvl7pPr>
            <a:lvl8pPr marL="5746860" indent="-383124" algn="l" defTabSz="766248" rtl="0" eaLnBrk="1" latinLnBrk="0" hangingPunct="1">
              <a:spcBef>
                <a:spcPct val="20000"/>
              </a:spcBef>
              <a:buFont typeface="Arial"/>
              <a:buChar char="•"/>
              <a:defRPr sz="3352" kern="1200">
                <a:solidFill>
                  <a:schemeClr val="tx1"/>
                </a:solidFill>
                <a:latin typeface="+mn-lt"/>
                <a:ea typeface="+mn-ea"/>
                <a:cs typeface="+mn-cs"/>
              </a:defRPr>
            </a:lvl8pPr>
            <a:lvl9pPr marL="6513108" indent="-383124" algn="l" defTabSz="766248" rtl="0" eaLnBrk="1" latinLnBrk="0" hangingPunct="1">
              <a:spcBef>
                <a:spcPct val="20000"/>
              </a:spcBef>
              <a:buFont typeface="Arial"/>
              <a:buChar char="•"/>
              <a:defRPr sz="3352" kern="1200">
                <a:solidFill>
                  <a:schemeClr val="tx1"/>
                </a:solidFill>
                <a:latin typeface="+mn-lt"/>
                <a:ea typeface="+mn-ea"/>
                <a:cs typeface="+mn-cs"/>
              </a:defRPr>
            </a:lvl9pPr>
          </a:lstStyle>
          <a:p>
            <a:pPr marL="11113" indent="0" defTabSz="914400">
              <a:buNone/>
            </a:pPr>
            <a:r>
              <a:rPr lang="en-AU" sz="1400" dirty="0"/>
              <a:t>We need councils help to ensure that the claims assessment process runs as smoothly as it can. </a:t>
            </a:r>
          </a:p>
          <a:p>
            <a:pPr marL="11113" indent="0" defTabSz="914400">
              <a:buNone/>
            </a:pPr>
            <a:r>
              <a:rPr lang="en-AU" sz="1400" dirty="0"/>
              <a:t>This can include:</a:t>
            </a:r>
          </a:p>
        </p:txBody>
      </p:sp>
      <p:sp>
        <p:nvSpPr>
          <p:cNvPr id="11" name="TextBox 10">
            <a:extLst>
              <a:ext uri="{FF2B5EF4-FFF2-40B4-BE49-F238E27FC236}">
                <a16:creationId xmlns:a16="http://schemas.microsoft.com/office/drawing/2014/main" id="{957CC024-A061-44EC-87CC-0AF64DB172F2}"/>
              </a:ext>
            </a:extLst>
          </p:cNvPr>
          <p:cNvSpPr txBox="1"/>
          <p:nvPr/>
        </p:nvSpPr>
        <p:spPr>
          <a:xfrm>
            <a:off x="1003080" y="5268361"/>
            <a:ext cx="10458441" cy="430887"/>
          </a:xfrm>
          <a:prstGeom prst="rect">
            <a:avLst/>
          </a:prstGeom>
          <a:noFill/>
        </p:spPr>
        <p:txBody>
          <a:bodyPr wrap="square" lIns="36000" tIns="0" rIns="0" bIns="0">
            <a:spAutoFit/>
          </a:bodyPr>
          <a:lstStyle/>
          <a:p>
            <a:pPr marL="179388" indent="-168275">
              <a:buFont typeface="Arial" panose="020B0604020202020204" pitchFamily="34" charset="0"/>
              <a:buChar char="•"/>
            </a:pPr>
            <a:r>
              <a:rPr lang="en-AU" sz="1400" dirty="0">
                <a:latin typeface="Arial" panose="020B0604020202020204" pitchFamily="34" charset="0"/>
                <a:cs typeface="Arial" panose="020B0604020202020204" pitchFamily="34" charset="0"/>
              </a:rPr>
              <a:t>Provide timely response to assessor queries. </a:t>
            </a:r>
            <a:r>
              <a:rPr lang="en-AU" sz="1400" dirty="0">
                <a:latin typeface="Arial"/>
                <a:cs typeface="Arial"/>
              </a:rPr>
              <a:t>If no response is provided within the reasonable time, assessor will need to complete the claim assessment on the information provided.</a:t>
            </a:r>
            <a:endParaRPr lang="en-AU" sz="1400" dirty="0">
              <a:latin typeface="Arial" panose="020B0604020202020204" pitchFamily="34" charset="0"/>
              <a:cs typeface="Arial" panose="020B0604020202020204" pitchFamily="34" charset="0"/>
            </a:endParaRPr>
          </a:p>
        </p:txBody>
      </p:sp>
      <p:pic>
        <p:nvPicPr>
          <p:cNvPr id="5" name="Graphic 4" descr="Hourglass 30% outline">
            <a:extLst>
              <a:ext uri="{FF2B5EF4-FFF2-40B4-BE49-F238E27FC236}">
                <a16:creationId xmlns:a16="http://schemas.microsoft.com/office/drawing/2014/main" id="{DC2A1550-4676-4A17-B0FE-5081640A2C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9957" y="5204713"/>
            <a:ext cx="470278" cy="470278"/>
          </a:xfrm>
          <a:prstGeom prst="rect">
            <a:avLst/>
          </a:prstGeom>
        </p:spPr>
      </p:pic>
      <p:sp>
        <p:nvSpPr>
          <p:cNvPr id="10" name="TextBox 9">
            <a:extLst>
              <a:ext uri="{FF2B5EF4-FFF2-40B4-BE49-F238E27FC236}">
                <a16:creationId xmlns:a16="http://schemas.microsoft.com/office/drawing/2014/main" id="{29A5B652-9FF2-475A-89F3-EC454AD41C58}"/>
              </a:ext>
            </a:extLst>
          </p:cNvPr>
          <p:cNvSpPr txBox="1"/>
          <p:nvPr/>
        </p:nvSpPr>
        <p:spPr>
          <a:xfrm>
            <a:off x="1015659" y="3209789"/>
            <a:ext cx="10477746" cy="646331"/>
          </a:xfrm>
          <a:prstGeom prst="rect">
            <a:avLst/>
          </a:prstGeom>
          <a:noFill/>
        </p:spPr>
        <p:txBody>
          <a:bodyPr wrap="square" lIns="0" tIns="0" rIns="0" bIns="0">
            <a:spAutoFit/>
          </a:bodyPr>
          <a:lstStyle/>
          <a:p>
            <a:pPr marL="179388" indent="-168275">
              <a:buFont typeface="Arial" panose="020B0604020202020204" pitchFamily="34" charset="0"/>
              <a:buChar char="•"/>
            </a:pPr>
            <a:r>
              <a:rPr lang="en-AU" sz="1400" dirty="0">
                <a:latin typeface="Arial" panose="020B0604020202020204" pitchFamily="34" charset="0"/>
                <a:cs typeface="Arial" panose="020B0604020202020204" pitchFamily="34" charset="0"/>
              </a:rPr>
              <a:t>DRFA does not cover all costs, exclude any ineligible expenditure from your claim. Don’t capture ‘everything’ and then rely on the assessor to identify what is eligible and ineligible under the DRFA. If you are unsure after reading the guidelines, discuss this with your assessor. </a:t>
            </a:r>
          </a:p>
        </p:txBody>
      </p:sp>
      <p:pic>
        <p:nvPicPr>
          <p:cNvPr id="8" name="Graphic 7" descr="Folder Search outline">
            <a:extLst>
              <a:ext uri="{FF2B5EF4-FFF2-40B4-BE49-F238E27FC236}">
                <a16:creationId xmlns:a16="http://schemas.microsoft.com/office/drawing/2014/main" id="{BCF4224A-3947-4B72-A457-85741C8D87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6357" y="3287266"/>
            <a:ext cx="510092" cy="510092"/>
          </a:xfrm>
          <a:prstGeom prst="rect">
            <a:avLst/>
          </a:prstGeom>
        </p:spPr>
      </p:pic>
      <p:sp>
        <p:nvSpPr>
          <p:cNvPr id="12" name="TextBox 11">
            <a:extLst>
              <a:ext uri="{FF2B5EF4-FFF2-40B4-BE49-F238E27FC236}">
                <a16:creationId xmlns:a16="http://schemas.microsoft.com/office/drawing/2014/main" id="{0D33D4DD-FB24-4753-AABD-8AAEC352C253}"/>
              </a:ext>
            </a:extLst>
          </p:cNvPr>
          <p:cNvSpPr txBox="1"/>
          <p:nvPr/>
        </p:nvSpPr>
        <p:spPr>
          <a:xfrm>
            <a:off x="1015659" y="4265333"/>
            <a:ext cx="10491816" cy="646331"/>
          </a:xfrm>
          <a:prstGeom prst="rect">
            <a:avLst/>
          </a:prstGeom>
          <a:noFill/>
        </p:spPr>
        <p:txBody>
          <a:bodyPr wrap="square" lIns="0" tIns="0" rIns="0" bIns="0">
            <a:spAutoFit/>
          </a:bodyPr>
          <a:lstStyle/>
          <a:p>
            <a:pPr marL="179388" indent="-168275">
              <a:buFont typeface="Arial" panose="020B0604020202020204" pitchFamily="34" charset="0"/>
              <a:buChar char="•"/>
            </a:pPr>
            <a:r>
              <a:rPr lang="en-AU" sz="1400" dirty="0">
                <a:latin typeface="Arial" panose="020B0604020202020204" pitchFamily="34" charset="0"/>
                <a:cs typeface="Arial" panose="020B0604020202020204" pitchFamily="34" charset="0"/>
              </a:rPr>
              <a:t>Lodge claims in the ACMS throughout the year as expenditure is incurred, this avoids claim lodgement spikes and also represents sound financial management practice from councils not waiting until the end of the financial year. Claims need to be lodged in the financial year that the expenditure was incurred (no later than 31 July).</a:t>
            </a:r>
          </a:p>
        </p:txBody>
      </p:sp>
      <p:pic>
        <p:nvPicPr>
          <p:cNvPr id="18" name="Graphic 17" descr="Send outline">
            <a:extLst>
              <a:ext uri="{FF2B5EF4-FFF2-40B4-BE49-F238E27FC236}">
                <a16:creationId xmlns:a16="http://schemas.microsoft.com/office/drawing/2014/main" id="{B5827389-1A6A-486D-8968-11E4C9A87F2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8859" y="4265333"/>
            <a:ext cx="470279" cy="470279"/>
          </a:xfrm>
          <a:prstGeom prst="rect">
            <a:avLst/>
          </a:prstGeom>
        </p:spPr>
      </p:pic>
    </p:spTree>
    <p:extLst>
      <p:ext uri="{BB962C8B-B14F-4D97-AF65-F5344CB8AC3E}">
        <p14:creationId xmlns:p14="http://schemas.microsoft.com/office/powerpoint/2010/main" val="25317392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57A62-55BE-4E91-835E-1819C1C858E9}"/>
              </a:ext>
            </a:extLst>
          </p:cNvPr>
          <p:cNvSpPr>
            <a:spLocks noGrp="1"/>
          </p:cNvSpPr>
          <p:nvPr>
            <p:ph type="title"/>
          </p:nvPr>
        </p:nvSpPr>
        <p:spPr>
          <a:xfrm>
            <a:off x="738900" y="421419"/>
            <a:ext cx="10037416" cy="621143"/>
          </a:xfrm>
        </p:spPr>
        <p:txBody>
          <a:bodyPr/>
          <a:lstStyle/>
          <a:p>
            <a:r>
              <a:rPr lang="en-AU" dirty="0"/>
              <a:t>DRFA continuous improvement initiatives</a:t>
            </a:r>
          </a:p>
        </p:txBody>
      </p:sp>
      <p:sp>
        <p:nvSpPr>
          <p:cNvPr id="4" name="TextBox 3">
            <a:extLst>
              <a:ext uri="{FF2B5EF4-FFF2-40B4-BE49-F238E27FC236}">
                <a16:creationId xmlns:a16="http://schemas.microsoft.com/office/drawing/2014/main" id="{8E1D75D0-3B88-4C5E-9236-1D490FF80AFD}"/>
              </a:ext>
            </a:extLst>
          </p:cNvPr>
          <p:cNvSpPr txBox="1"/>
          <p:nvPr/>
        </p:nvSpPr>
        <p:spPr>
          <a:xfrm>
            <a:off x="1285597" y="6079096"/>
            <a:ext cx="10323291" cy="334895"/>
          </a:xfrm>
          <a:prstGeom prst="rect">
            <a:avLst/>
          </a:prstGeom>
          <a:noFill/>
        </p:spPr>
        <p:txBody>
          <a:bodyPr wrap="square" lIns="0" tIns="0" rIns="0" bIns="0" rtlCol="0">
            <a:noAutofit/>
          </a:bodyPr>
          <a:lstStyle/>
          <a:p>
            <a:pPr marL="285750" indent="-285750">
              <a:buFont typeface="Arial" panose="020B0604020202020204" pitchFamily="34" charset="0"/>
              <a:buChar char="•"/>
            </a:pPr>
            <a:r>
              <a:rPr lang="en-AU" sz="1400" dirty="0">
                <a:cs typeface="Arial" panose="020B0604020202020204" pitchFamily="34" charset="0"/>
              </a:rPr>
              <a:t>Incorporating learnings from the dual audits completed at the State and Commonwealth level.</a:t>
            </a:r>
          </a:p>
        </p:txBody>
      </p:sp>
      <p:sp>
        <p:nvSpPr>
          <p:cNvPr id="5" name="TextBox 4">
            <a:extLst>
              <a:ext uri="{FF2B5EF4-FFF2-40B4-BE49-F238E27FC236}">
                <a16:creationId xmlns:a16="http://schemas.microsoft.com/office/drawing/2014/main" id="{6081F862-F1A7-4385-97DB-1CB35DEEB5D4}"/>
              </a:ext>
            </a:extLst>
          </p:cNvPr>
          <p:cNvSpPr txBox="1"/>
          <p:nvPr/>
        </p:nvSpPr>
        <p:spPr>
          <a:xfrm>
            <a:off x="1260267" y="2123500"/>
            <a:ext cx="10348621" cy="452723"/>
          </a:xfrm>
          <a:prstGeom prst="rect">
            <a:avLst/>
          </a:prstGeom>
          <a:noFill/>
        </p:spPr>
        <p:txBody>
          <a:bodyPr wrap="square" lIns="0" tIns="0" rIns="0" bIns="0">
            <a:noAutofit/>
          </a:bodyPr>
          <a:lstStyle/>
          <a:p>
            <a:pPr marL="285750" indent="-285750">
              <a:buFont typeface="Arial" panose="020B0604020202020204" pitchFamily="34" charset="0"/>
              <a:buChar char="•"/>
            </a:pPr>
            <a:r>
              <a:rPr lang="en-AU" sz="1400" dirty="0"/>
              <a:t>Victoria DRFA Guidelines are updated quarterly, they are also compared with the guidelines of other jurisdictions to maintain consistency. Commonwealth Government is also working on providing additional guidance material to jurisdictions.</a:t>
            </a:r>
          </a:p>
        </p:txBody>
      </p:sp>
      <p:sp>
        <p:nvSpPr>
          <p:cNvPr id="7" name="TextBox 6">
            <a:extLst>
              <a:ext uri="{FF2B5EF4-FFF2-40B4-BE49-F238E27FC236}">
                <a16:creationId xmlns:a16="http://schemas.microsoft.com/office/drawing/2014/main" id="{B80B5B99-286E-459E-BE6A-CE3E2C387B1D}"/>
              </a:ext>
            </a:extLst>
          </p:cNvPr>
          <p:cNvSpPr txBox="1"/>
          <p:nvPr/>
        </p:nvSpPr>
        <p:spPr>
          <a:xfrm>
            <a:off x="1260267" y="2808225"/>
            <a:ext cx="10348621" cy="302670"/>
          </a:xfrm>
          <a:prstGeom prst="rect">
            <a:avLst/>
          </a:prstGeom>
          <a:noFill/>
        </p:spPr>
        <p:txBody>
          <a:bodyPr wrap="square" lIns="0" tIns="0" rIns="0" bIns="0">
            <a:noAutofit/>
          </a:bodyPr>
          <a:lstStyle/>
          <a:p>
            <a:pPr marL="285750" indent="-285750">
              <a:buFont typeface="Arial" panose="020B0604020202020204" pitchFamily="34" charset="0"/>
              <a:buChar char="•"/>
            </a:pPr>
            <a:r>
              <a:rPr lang="en-AU" sz="1400" dirty="0"/>
              <a:t>Funding of additional assessors and refocus on early engagement with councils throughout the claim journey.</a:t>
            </a:r>
          </a:p>
        </p:txBody>
      </p:sp>
      <p:sp>
        <p:nvSpPr>
          <p:cNvPr id="9" name="TextBox 8">
            <a:extLst>
              <a:ext uri="{FF2B5EF4-FFF2-40B4-BE49-F238E27FC236}">
                <a16:creationId xmlns:a16="http://schemas.microsoft.com/office/drawing/2014/main" id="{4B62EE6B-AAA7-40D3-B04D-14614E7D08C0}"/>
              </a:ext>
            </a:extLst>
          </p:cNvPr>
          <p:cNvSpPr txBox="1"/>
          <p:nvPr/>
        </p:nvSpPr>
        <p:spPr>
          <a:xfrm>
            <a:off x="1260267" y="4382654"/>
            <a:ext cx="10215983" cy="554121"/>
          </a:xfrm>
          <a:prstGeom prst="rect">
            <a:avLst/>
          </a:prstGeom>
          <a:noFill/>
        </p:spPr>
        <p:txBody>
          <a:bodyPr wrap="square" lIns="0" tIns="0" rIns="0" bIns="0">
            <a:noAutofit/>
          </a:bodyPr>
          <a:lstStyle/>
          <a:p>
            <a:pPr marL="285750" indent="-285750">
              <a:buFont typeface="Arial" panose="020B0604020202020204" pitchFamily="34" charset="0"/>
              <a:buChar char="•"/>
            </a:pPr>
            <a:r>
              <a:rPr lang="en-AU" sz="1400" dirty="0">
                <a:cs typeface="Arial"/>
              </a:rPr>
              <a:t>A new claims management system is now live, it is one platform to store all information and will provide greater step-by-step guidance and required supporting information. A User Reference Group was established which included representatives from Councils to support the development of the system and has now transitioned into one focussed on streamlining the Victorian DRFA Guidelines. </a:t>
            </a:r>
            <a:endParaRPr lang="en-AU" sz="1400" dirty="0">
              <a:cs typeface="Arial" panose="020B0604020202020204" pitchFamily="34" charset="0"/>
            </a:endParaRPr>
          </a:p>
        </p:txBody>
      </p:sp>
      <p:sp>
        <p:nvSpPr>
          <p:cNvPr id="11" name="TextBox 10">
            <a:extLst>
              <a:ext uri="{FF2B5EF4-FFF2-40B4-BE49-F238E27FC236}">
                <a16:creationId xmlns:a16="http://schemas.microsoft.com/office/drawing/2014/main" id="{F0FABAEB-6B81-4CCF-A1C2-86EAAA495828}"/>
              </a:ext>
            </a:extLst>
          </p:cNvPr>
          <p:cNvSpPr txBox="1"/>
          <p:nvPr/>
        </p:nvSpPr>
        <p:spPr>
          <a:xfrm>
            <a:off x="1260267" y="3454514"/>
            <a:ext cx="10215984" cy="590329"/>
          </a:xfrm>
          <a:prstGeom prst="rect">
            <a:avLst/>
          </a:prstGeom>
          <a:noFill/>
        </p:spPr>
        <p:txBody>
          <a:bodyPr wrap="square" lIns="0" tIns="0" rIns="0" bIns="0">
            <a:noAutofit/>
          </a:bodyPr>
          <a:lstStyle/>
          <a:p>
            <a:pPr marL="285750" indent="-285750">
              <a:buFont typeface="Arial" panose="020B0604020202020204" pitchFamily="34" charset="0"/>
              <a:buChar char="•"/>
            </a:pPr>
            <a:r>
              <a:rPr lang="en-AU" sz="1400" dirty="0"/>
              <a:t>Challenges with the Commonwealths DRFA determination including evidentiary requirements continue to be raised in forums with the Commonwealth and the Commonwealth led reviews of the DRFA.</a:t>
            </a:r>
          </a:p>
        </p:txBody>
      </p:sp>
      <p:sp>
        <p:nvSpPr>
          <p:cNvPr id="13" name="TextBox 12">
            <a:extLst>
              <a:ext uri="{FF2B5EF4-FFF2-40B4-BE49-F238E27FC236}">
                <a16:creationId xmlns:a16="http://schemas.microsoft.com/office/drawing/2014/main" id="{2847CA3F-628E-4BA0-A219-0CD546DC96F5}"/>
              </a:ext>
            </a:extLst>
          </p:cNvPr>
          <p:cNvSpPr txBox="1"/>
          <p:nvPr/>
        </p:nvSpPr>
        <p:spPr>
          <a:xfrm>
            <a:off x="240017" y="1610111"/>
            <a:ext cx="9457436" cy="215444"/>
          </a:xfrm>
          <a:prstGeom prst="rect">
            <a:avLst/>
          </a:prstGeom>
          <a:noFill/>
        </p:spPr>
        <p:txBody>
          <a:bodyPr wrap="square" lIns="0" tIns="0" rIns="0" bIns="0">
            <a:spAutoFit/>
          </a:bodyPr>
          <a:lstStyle/>
          <a:p>
            <a:r>
              <a:rPr lang="en-AU" sz="1400" dirty="0"/>
              <a:t>Emergency Recovery Victoria works to continuously improve the Victorian DRFA experience  including: </a:t>
            </a:r>
          </a:p>
        </p:txBody>
      </p:sp>
      <p:pic>
        <p:nvPicPr>
          <p:cNvPr id="6" name="Graphic 5" descr="Group success outline">
            <a:extLst>
              <a:ext uri="{FF2B5EF4-FFF2-40B4-BE49-F238E27FC236}">
                <a16:creationId xmlns:a16="http://schemas.microsoft.com/office/drawing/2014/main" id="{DB043081-4746-4E9E-8DB0-1C3AE5DE6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5351" y="2691703"/>
            <a:ext cx="546294" cy="546294"/>
          </a:xfrm>
          <a:prstGeom prst="rect">
            <a:avLst/>
          </a:prstGeom>
        </p:spPr>
      </p:pic>
      <p:pic>
        <p:nvPicPr>
          <p:cNvPr id="12" name="Graphic 11" descr="Online meeting outline">
            <a:extLst>
              <a:ext uri="{FF2B5EF4-FFF2-40B4-BE49-F238E27FC236}">
                <a16:creationId xmlns:a16="http://schemas.microsoft.com/office/drawing/2014/main" id="{261A57B8-543A-4757-A153-A59B0A03FA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5351" y="3386932"/>
            <a:ext cx="546294" cy="546294"/>
          </a:xfrm>
          <a:prstGeom prst="rect">
            <a:avLst/>
          </a:prstGeom>
        </p:spPr>
      </p:pic>
      <p:pic>
        <p:nvPicPr>
          <p:cNvPr id="15" name="Graphic 14" descr="Internet outline">
            <a:extLst>
              <a:ext uri="{FF2B5EF4-FFF2-40B4-BE49-F238E27FC236}">
                <a16:creationId xmlns:a16="http://schemas.microsoft.com/office/drawing/2014/main" id="{00AB144E-8563-49C1-8572-604693F4D75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0279" y="4296900"/>
            <a:ext cx="546295" cy="546295"/>
          </a:xfrm>
          <a:prstGeom prst="rect">
            <a:avLst/>
          </a:prstGeom>
        </p:spPr>
      </p:pic>
      <p:pic>
        <p:nvPicPr>
          <p:cNvPr id="17" name="Graphic 16" descr="Idea outline">
            <a:extLst>
              <a:ext uri="{FF2B5EF4-FFF2-40B4-BE49-F238E27FC236}">
                <a16:creationId xmlns:a16="http://schemas.microsoft.com/office/drawing/2014/main" id="{E1BF5948-3579-411D-8166-5FAF38E930C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5351" y="5844525"/>
            <a:ext cx="444946" cy="444946"/>
          </a:xfrm>
          <a:prstGeom prst="rect">
            <a:avLst/>
          </a:prstGeom>
        </p:spPr>
      </p:pic>
      <p:pic>
        <p:nvPicPr>
          <p:cNvPr id="19" name="Graphic 18" descr="Remote learning language outline">
            <a:extLst>
              <a:ext uri="{FF2B5EF4-FFF2-40B4-BE49-F238E27FC236}">
                <a16:creationId xmlns:a16="http://schemas.microsoft.com/office/drawing/2014/main" id="{D1F76497-D1A6-443F-9E48-80C8669E3D2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55351" y="1999838"/>
            <a:ext cx="546294" cy="546294"/>
          </a:xfrm>
          <a:prstGeom prst="rect">
            <a:avLst/>
          </a:prstGeom>
        </p:spPr>
      </p:pic>
      <p:pic>
        <p:nvPicPr>
          <p:cNvPr id="14" name="Graphic 13" descr="Crane outline">
            <a:extLst>
              <a:ext uri="{FF2B5EF4-FFF2-40B4-BE49-F238E27FC236}">
                <a16:creationId xmlns:a16="http://schemas.microsoft.com/office/drawing/2014/main" id="{8191DF55-5808-4CC3-BF06-54303E0147C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73217" y="5121387"/>
            <a:ext cx="444946" cy="444946"/>
          </a:xfrm>
          <a:prstGeom prst="rect">
            <a:avLst/>
          </a:prstGeom>
        </p:spPr>
      </p:pic>
      <p:sp>
        <p:nvSpPr>
          <p:cNvPr id="16" name="TextBox 15">
            <a:extLst>
              <a:ext uri="{FF2B5EF4-FFF2-40B4-BE49-F238E27FC236}">
                <a16:creationId xmlns:a16="http://schemas.microsoft.com/office/drawing/2014/main" id="{C6FA89DB-68DA-46E5-87C7-415A8DD42D2B}"/>
              </a:ext>
            </a:extLst>
          </p:cNvPr>
          <p:cNvSpPr txBox="1"/>
          <p:nvPr/>
        </p:nvSpPr>
        <p:spPr>
          <a:xfrm>
            <a:off x="1260267" y="5400778"/>
            <a:ext cx="10291483" cy="498773"/>
          </a:xfrm>
          <a:prstGeom prst="rect">
            <a:avLst/>
          </a:prstGeom>
          <a:noFill/>
        </p:spPr>
        <p:txBody>
          <a:bodyPr wrap="square" lIns="0" tIns="0" rIns="0" bIns="0" rtlCol="0">
            <a:noAutofit/>
          </a:bodyPr>
          <a:lstStyle/>
          <a:p>
            <a:pPr marL="285750" indent="-285750">
              <a:buFont typeface="Arial" panose="020B0604020202020204" pitchFamily="34" charset="0"/>
              <a:buChar char="•"/>
            </a:pPr>
            <a:r>
              <a:rPr lang="en-AU" sz="1400" dirty="0">
                <a:cs typeface="Arial"/>
              </a:rPr>
              <a:t>Day labour policy introduced, allowing councils to claim in-house crew ordinary hour and eligible plant costs for emergency works/immediate works and the reconstruction of essential public assets.</a:t>
            </a:r>
          </a:p>
          <a:p>
            <a:endParaRPr lang="en-AU" sz="1400" dirty="0">
              <a:cs typeface="Arial" panose="020B0604020202020204" pitchFamily="34" charset="0"/>
            </a:endParaRPr>
          </a:p>
        </p:txBody>
      </p:sp>
    </p:spTree>
    <p:extLst>
      <p:ext uri="{BB962C8B-B14F-4D97-AF65-F5344CB8AC3E}">
        <p14:creationId xmlns:p14="http://schemas.microsoft.com/office/powerpoint/2010/main" val="33959303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310900" y="281035"/>
            <a:ext cx="10037416" cy="864344"/>
          </a:xfrm>
        </p:spPr>
        <p:txBody>
          <a:bodyPr/>
          <a:lstStyle/>
          <a:p>
            <a:r>
              <a:rPr lang="en-AU" dirty="0"/>
              <a:t>Key information and contacts</a:t>
            </a:r>
          </a:p>
        </p:txBody>
      </p:sp>
      <p:graphicFrame>
        <p:nvGraphicFramePr>
          <p:cNvPr id="9" name="Table 11">
            <a:extLst>
              <a:ext uri="{FF2B5EF4-FFF2-40B4-BE49-F238E27FC236}">
                <a16:creationId xmlns:a16="http://schemas.microsoft.com/office/drawing/2014/main" id="{C1129EFA-CAD4-4367-88E6-9470F0A647B0}"/>
              </a:ext>
            </a:extLst>
          </p:cNvPr>
          <p:cNvGraphicFramePr>
            <a:graphicFrameLocks noGrp="1"/>
          </p:cNvGraphicFramePr>
          <p:nvPr>
            <p:ph idx="1"/>
            <p:extLst>
              <p:ext uri="{D42A27DB-BD31-4B8C-83A1-F6EECF244321}">
                <p14:modId xmlns:p14="http://schemas.microsoft.com/office/powerpoint/2010/main" val="1110242919"/>
              </p:ext>
            </p:extLst>
          </p:nvPr>
        </p:nvGraphicFramePr>
        <p:xfrm>
          <a:off x="229076" y="1917724"/>
          <a:ext cx="11733848" cy="4586492"/>
        </p:xfrm>
        <a:graphic>
          <a:graphicData uri="http://schemas.openxmlformats.org/drawingml/2006/table">
            <a:tbl>
              <a:tblPr firstRow="1" bandRow="1">
                <a:tableStyleId>{5C22544A-7EE6-4342-B048-85BDC9FD1C3A}</a:tableStyleId>
              </a:tblPr>
              <a:tblGrid>
                <a:gridCol w="1349373">
                  <a:extLst>
                    <a:ext uri="{9D8B030D-6E8A-4147-A177-3AD203B41FA5}">
                      <a16:colId xmlns:a16="http://schemas.microsoft.com/office/drawing/2014/main" val="1033776766"/>
                    </a:ext>
                  </a:extLst>
                </a:gridCol>
                <a:gridCol w="2905124">
                  <a:extLst>
                    <a:ext uri="{9D8B030D-6E8A-4147-A177-3AD203B41FA5}">
                      <a16:colId xmlns:a16="http://schemas.microsoft.com/office/drawing/2014/main" val="2964304512"/>
                    </a:ext>
                  </a:extLst>
                </a:gridCol>
                <a:gridCol w="7479351">
                  <a:extLst>
                    <a:ext uri="{9D8B030D-6E8A-4147-A177-3AD203B41FA5}">
                      <a16:colId xmlns:a16="http://schemas.microsoft.com/office/drawing/2014/main" val="888563563"/>
                    </a:ext>
                  </a:extLst>
                </a:gridCol>
              </a:tblGrid>
              <a:tr h="370840">
                <a:tc>
                  <a:txBody>
                    <a:bodyPr/>
                    <a:lstStyle/>
                    <a:p>
                      <a:r>
                        <a:rPr lang="en-AU" sz="1600" dirty="0"/>
                        <a:t>Event Scale</a:t>
                      </a:r>
                    </a:p>
                  </a:txBody>
                  <a:tcPr/>
                </a:tc>
                <a:tc>
                  <a:txBody>
                    <a:bodyPr/>
                    <a:lstStyle/>
                    <a:p>
                      <a:r>
                        <a:rPr lang="en-AU" sz="1600" dirty="0"/>
                        <a:t>Assistance Type</a:t>
                      </a:r>
                    </a:p>
                  </a:txBody>
                  <a:tcPr/>
                </a:tc>
                <a:tc>
                  <a:txBody>
                    <a:bodyPr/>
                    <a:lstStyle/>
                    <a:p>
                      <a:r>
                        <a:rPr lang="en-AU" sz="1600" dirty="0"/>
                        <a:t>Contacts</a:t>
                      </a:r>
                    </a:p>
                  </a:txBody>
                  <a:tcPr/>
                </a:tc>
                <a:extLst>
                  <a:ext uri="{0D108BD9-81ED-4DB2-BD59-A6C34878D82A}">
                    <a16:rowId xmlns:a16="http://schemas.microsoft.com/office/drawing/2014/main" val="3569005804"/>
                  </a:ext>
                </a:extLst>
              </a:tr>
              <a:tr h="862852">
                <a:tc>
                  <a:txBody>
                    <a:bodyPr/>
                    <a:lstStyle/>
                    <a:p>
                      <a:r>
                        <a:rPr lang="en-AU" sz="1600" dirty="0"/>
                        <a:t>Small </a:t>
                      </a:r>
                      <a:endParaRPr lang="en-AU" sz="1600"/>
                    </a:p>
                  </a:txBody>
                  <a:tcPr>
                    <a:lnB w="12700">
                      <a:solidFill>
                        <a:schemeClr val="tx1"/>
                      </a:solidFill>
                    </a:lnB>
                    <a:noFill/>
                  </a:tcPr>
                </a:tc>
                <a:tc>
                  <a:txBody>
                    <a:bodyPr/>
                    <a:lstStyle/>
                    <a:p>
                      <a:pPr marL="0" marR="0" lvl="0" indent="0" algn="l" rtl="0">
                        <a:lnSpc>
                          <a:spcPct val="100000"/>
                        </a:lnSpc>
                        <a:spcBef>
                          <a:spcPts val="0"/>
                        </a:spcBef>
                        <a:spcAft>
                          <a:spcPts val="0"/>
                        </a:spcAft>
                        <a:buClrTx/>
                        <a:buSzTx/>
                        <a:buFontTx/>
                        <a:buNone/>
                      </a:pPr>
                      <a:r>
                        <a:rPr lang="en-AU" sz="1600" dirty="0">
                          <a:effectLst/>
                        </a:rPr>
                        <a:t>DRFA and emergency relief assistance </a:t>
                      </a:r>
                      <a:r>
                        <a:rPr lang="en-AU" sz="1600" u="sng" dirty="0">
                          <a:effectLst/>
                        </a:rPr>
                        <a:t>not</a:t>
                      </a:r>
                      <a:r>
                        <a:rPr lang="en-AU" sz="1600" u="none" dirty="0">
                          <a:effectLst/>
                        </a:rPr>
                        <a:t> </a:t>
                      </a:r>
                      <a:r>
                        <a:rPr lang="en-AU" sz="1600" dirty="0">
                          <a:effectLst/>
                        </a:rPr>
                        <a:t>activated</a:t>
                      </a:r>
                      <a:endParaRPr lang="en-AU" sz="1600">
                        <a:effectLst/>
                        <a:latin typeface="Calibri"/>
                      </a:endParaRPr>
                    </a:p>
                    <a:p>
                      <a:pPr lvl="0">
                        <a:buNone/>
                      </a:pPr>
                      <a:endParaRPr lang="en-AU" sz="1600" dirty="0"/>
                    </a:p>
                  </a:txBody>
                  <a:tcPr>
                    <a:lnB w="12700">
                      <a:solidFill>
                        <a:schemeClr val="tx1"/>
                      </a:solidFill>
                    </a:lnB>
                    <a:noFill/>
                  </a:tcPr>
                </a:tc>
                <a:tc>
                  <a:txBody>
                    <a:bodyPr/>
                    <a:lstStyle/>
                    <a:p>
                      <a:pPr lvl="0">
                        <a:buNone/>
                      </a:pPr>
                      <a:r>
                        <a:rPr lang="en-AU" sz="1600" b="0" i="0" u="none" strike="noStrike" noProof="0" dirty="0">
                          <a:effectLst/>
                          <a:latin typeface="Arial"/>
                        </a:rPr>
                        <a:t>Members of the community can contact their relevant impacted council(s) </a:t>
                      </a:r>
                      <a:endParaRPr lang="en-US" b="0" i="0" u="none" strike="noStrike" noProof="0" dirty="0">
                        <a:latin typeface="Arial"/>
                      </a:endParaRPr>
                    </a:p>
                    <a:p>
                      <a:pPr lvl="0">
                        <a:buNone/>
                      </a:pPr>
                      <a:r>
                        <a:rPr lang="en-AU" sz="1600" b="0" i="0" u="none" strike="noStrike" noProof="0" dirty="0">
                          <a:effectLst/>
                          <a:latin typeface="Arial"/>
                        </a:rPr>
                        <a:t>(</a:t>
                      </a:r>
                      <a:r>
                        <a:rPr lang="en-AU" sz="1600" b="0" i="0" u="sng" strike="noStrike" noProof="0" dirty="0">
                          <a:effectLst/>
                          <a:latin typeface="Arial"/>
                          <a:hlinkClick r:id="rId2"/>
                        </a:rPr>
                        <a:t>Home - Know Your Council</a:t>
                      </a:r>
                      <a:r>
                        <a:rPr lang="en-AU" sz="1600" b="0" i="0" u="none" strike="noStrike" noProof="0" dirty="0">
                          <a:effectLst/>
                          <a:latin typeface="Arial"/>
                        </a:rPr>
                        <a:t>) </a:t>
                      </a:r>
                      <a:endParaRPr lang="en-US" b="0" i="0" u="none" strike="noStrike" noProof="0">
                        <a:latin typeface="Arial"/>
                      </a:endParaRPr>
                    </a:p>
                  </a:txBody>
                  <a:tcPr>
                    <a:lnB w="12700">
                      <a:solidFill>
                        <a:schemeClr val="tx1"/>
                      </a:solidFill>
                    </a:lnB>
                    <a:noFill/>
                  </a:tcPr>
                </a:tc>
                <a:extLst>
                  <a:ext uri="{0D108BD9-81ED-4DB2-BD59-A6C34878D82A}">
                    <a16:rowId xmlns:a16="http://schemas.microsoft.com/office/drawing/2014/main" val="253550137"/>
                  </a:ext>
                </a:extLst>
              </a:tr>
              <a:tr h="370840">
                <a:tc>
                  <a:txBody>
                    <a:bodyPr/>
                    <a:lstStyle/>
                    <a:p>
                      <a:r>
                        <a:rPr lang="en-AU" sz="1600" dirty="0"/>
                        <a:t>Small </a:t>
                      </a:r>
                      <a:endParaRPr lang="en-AU" sz="1600"/>
                    </a:p>
                  </a:txBody>
                  <a:tcPr>
                    <a:lnT w="12700">
                      <a:solidFill>
                        <a:schemeClr val="tx1"/>
                      </a:solidFill>
                    </a:lnT>
                    <a:lnB w="12700">
                      <a:solidFill>
                        <a:schemeClr val="tx1"/>
                      </a:solidFill>
                    </a:lnB>
                    <a:noFill/>
                  </a:tcPr>
                </a:tc>
                <a:tc>
                  <a:txBody>
                    <a:bodyPr/>
                    <a:lstStyle/>
                    <a:p>
                      <a:pPr marL="0" marR="0" lvl="0" indent="0" algn="l" defTabSz="766248" rtl="0" eaLnBrk="1" fontAlgn="auto" latinLnBrk="0" hangingPunct="1">
                        <a:lnSpc>
                          <a:spcPct val="100000"/>
                        </a:lnSpc>
                        <a:spcBef>
                          <a:spcPts val="0"/>
                        </a:spcBef>
                        <a:spcAft>
                          <a:spcPts val="0"/>
                        </a:spcAft>
                        <a:buClrTx/>
                        <a:buSzTx/>
                        <a:buFontTx/>
                        <a:buNone/>
                        <a:tabLst/>
                        <a:defRPr/>
                      </a:pPr>
                      <a:r>
                        <a:rPr lang="en-AU" sz="1600" dirty="0">
                          <a:effectLst/>
                        </a:rPr>
                        <a:t>DRFA and emergency relief assistance activated</a:t>
                      </a:r>
                      <a:endParaRPr lang="en-AU" sz="1600" dirty="0">
                        <a:effectLst/>
                        <a:latin typeface="Calibri" panose="020F0502020204030204" pitchFamily="34" charset="0"/>
                        <a:ea typeface="Calibri" panose="020F0502020204030204" pitchFamily="34" charset="0"/>
                      </a:endParaRPr>
                    </a:p>
                  </a:txBody>
                  <a:tcPr>
                    <a:lnT w="12700">
                      <a:solidFill>
                        <a:schemeClr val="tx1"/>
                      </a:solidFill>
                    </a:lnT>
                    <a:lnB w="12700">
                      <a:solidFill>
                        <a:schemeClr val="tx1"/>
                      </a:solidFill>
                    </a:lnB>
                    <a:noFill/>
                  </a:tcPr>
                </a:tc>
                <a:tc>
                  <a:txBody>
                    <a:bodyPr/>
                    <a:lstStyle/>
                    <a:p>
                      <a:pPr lvl="0">
                        <a:buNone/>
                      </a:pPr>
                      <a:r>
                        <a:rPr lang="en-AU" sz="1600" dirty="0">
                          <a:effectLst/>
                        </a:rPr>
                        <a:t>Members of the community can contact their relevant impacted council(s) </a:t>
                      </a:r>
                      <a:endParaRPr lang="en-US" dirty="0"/>
                    </a:p>
                    <a:p>
                      <a:pPr lvl="0">
                        <a:buNone/>
                      </a:pPr>
                      <a:r>
                        <a:rPr lang="en-AU" sz="1600" dirty="0">
                          <a:effectLst/>
                        </a:rPr>
                        <a:t>(</a:t>
                      </a:r>
                      <a:r>
                        <a:rPr lang="en-AU" sz="1600" u="sng" dirty="0">
                          <a:effectLst/>
                          <a:hlinkClick r:id="rId2"/>
                        </a:rPr>
                        <a:t>Home - Know Your Council</a:t>
                      </a:r>
                      <a:r>
                        <a:rPr lang="en-AU" sz="1600" dirty="0">
                          <a:effectLst/>
                        </a:rPr>
                        <a:t>) </a:t>
                      </a:r>
                      <a:endParaRPr lang="en-US" dirty="0"/>
                    </a:p>
                    <a:p>
                      <a:pPr lvl="0">
                        <a:buNone/>
                      </a:pPr>
                      <a:endParaRPr lang="en-AU" sz="1600" dirty="0">
                        <a:effectLst/>
                      </a:endParaRPr>
                    </a:p>
                    <a:p>
                      <a:pPr lvl="0">
                        <a:buNone/>
                      </a:pPr>
                      <a:r>
                        <a:rPr lang="en-AU" sz="1600" dirty="0">
                          <a:effectLst/>
                        </a:rPr>
                        <a:t>Councils can contact the DRFA team on </a:t>
                      </a:r>
                      <a:r>
                        <a:rPr lang="en-AU" sz="1600" u="none" strike="noStrike" dirty="0">
                          <a:effectLst/>
                          <a:hlinkClick r:id="rId3"/>
                        </a:rPr>
                        <a:t>ndfa@justice.vic.gov.au </a:t>
                      </a:r>
                      <a:endParaRPr lang="en-US" dirty="0"/>
                    </a:p>
                    <a:p>
                      <a:pPr lvl="0">
                        <a:buNone/>
                      </a:pPr>
                      <a:endParaRPr lang="en-AU" sz="1600" u="none" strike="noStrike" dirty="0">
                        <a:effectLst/>
                      </a:endParaRPr>
                    </a:p>
                  </a:txBody>
                  <a:tcPr>
                    <a:lnT w="12700">
                      <a:solidFill>
                        <a:schemeClr val="tx1"/>
                      </a:solidFill>
                    </a:lnT>
                    <a:lnB w="12700">
                      <a:solidFill>
                        <a:schemeClr val="tx1"/>
                      </a:solidFill>
                    </a:lnB>
                    <a:noFill/>
                  </a:tcPr>
                </a:tc>
                <a:extLst>
                  <a:ext uri="{0D108BD9-81ED-4DB2-BD59-A6C34878D82A}">
                    <a16:rowId xmlns:a16="http://schemas.microsoft.com/office/drawing/2014/main" val="531007176"/>
                  </a:ext>
                </a:extLst>
              </a:tr>
              <a:tr h="741680">
                <a:tc>
                  <a:txBody>
                    <a:bodyPr/>
                    <a:lstStyle/>
                    <a:p>
                      <a:r>
                        <a:rPr lang="en-AU" sz="1600" dirty="0"/>
                        <a:t>Medium - Large </a:t>
                      </a:r>
                      <a:endParaRPr lang="en-US" dirty="0"/>
                    </a:p>
                  </a:txBody>
                  <a:tcPr>
                    <a:lnT w="12700">
                      <a:solidFill>
                        <a:schemeClr val="tx1"/>
                      </a:solidFill>
                    </a:lnT>
                    <a:lnB w="12700">
                      <a:solidFill>
                        <a:schemeClr val="tx1"/>
                      </a:solidFill>
                    </a:lnB>
                    <a:noFill/>
                  </a:tcPr>
                </a:tc>
                <a:tc>
                  <a:txBody>
                    <a:bodyPr/>
                    <a:lstStyle/>
                    <a:p>
                      <a:pPr marL="0" marR="0" lvl="0" indent="0" algn="l" defTabSz="766248" rtl="0" eaLnBrk="1" fontAlgn="auto" latinLnBrk="0" hangingPunct="1">
                        <a:lnSpc>
                          <a:spcPct val="100000"/>
                        </a:lnSpc>
                        <a:spcBef>
                          <a:spcPts val="0"/>
                        </a:spcBef>
                        <a:spcAft>
                          <a:spcPts val="0"/>
                        </a:spcAft>
                        <a:buClrTx/>
                        <a:buSzTx/>
                        <a:buFontTx/>
                        <a:buNone/>
                        <a:tabLst/>
                        <a:defRPr/>
                      </a:pPr>
                      <a:r>
                        <a:rPr lang="en-AU" sz="1600" dirty="0">
                          <a:effectLst/>
                        </a:rPr>
                        <a:t>DRFA and emergency relief assistance activated and key other supports activated </a:t>
                      </a:r>
                      <a:endParaRPr lang="en-AU" sz="1600" dirty="0">
                        <a:effectLst/>
                        <a:latin typeface="Calibri" panose="020F0502020204030204" pitchFamily="34" charset="0"/>
                        <a:ea typeface="Calibri" panose="020F0502020204030204" pitchFamily="34" charset="0"/>
                      </a:endParaRPr>
                    </a:p>
                    <a:p>
                      <a:endParaRPr lang="en-AU" sz="1600" dirty="0"/>
                    </a:p>
                  </a:txBody>
                  <a:tcPr>
                    <a:lnT w="12700">
                      <a:solidFill>
                        <a:schemeClr val="tx1"/>
                      </a:solidFill>
                    </a:lnT>
                    <a:lnB w="12700">
                      <a:solidFill>
                        <a:schemeClr val="tx1"/>
                      </a:solidFill>
                    </a:lnB>
                    <a:noFill/>
                  </a:tcPr>
                </a:tc>
                <a:tc>
                  <a:txBody>
                    <a:bodyPr/>
                    <a:lstStyle/>
                    <a:p>
                      <a:pPr lvl="0">
                        <a:buNone/>
                      </a:pPr>
                      <a:r>
                        <a:rPr lang="en-AU" sz="1600" b="0" i="0" u="none" strike="noStrike" noProof="0" dirty="0">
                          <a:effectLst/>
                          <a:latin typeface="Arial"/>
                        </a:rPr>
                        <a:t>Members of the community can contact their relevant impacted council(s) </a:t>
                      </a:r>
                      <a:endParaRPr lang="en-US" sz="1600" b="0" i="0" u="none" strike="noStrike" noProof="0" dirty="0">
                        <a:effectLst/>
                        <a:latin typeface="Arial"/>
                      </a:endParaRPr>
                    </a:p>
                    <a:p>
                      <a:pPr lvl="0">
                        <a:buNone/>
                      </a:pPr>
                      <a:r>
                        <a:rPr lang="en-AU" sz="1600" b="0" i="0" u="none" strike="noStrike" noProof="0" dirty="0">
                          <a:effectLst/>
                          <a:latin typeface="Arial"/>
                        </a:rPr>
                        <a:t>(</a:t>
                      </a:r>
                      <a:r>
                        <a:rPr lang="en-AU" sz="1600" b="0" i="0" u="sng" strike="noStrike" noProof="0" dirty="0">
                          <a:effectLst/>
                          <a:latin typeface="Arial"/>
                          <a:hlinkClick r:id="rId2"/>
                        </a:rPr>
                        <a:t>Home - Know Your Council</a:t>
                      </a:r>
                      <a:r>
                        <a:rPr lang="en-AU" sz="1600" b="0" i="0" u="none" strike="noStrike" noProof="0" dirty="0">
                          <a:effectLst/>
                          <a:latin typeface="Arial"/>
                        </a:rPr>
                        <a:t>) </a:t>
                      </a:r>
                    </a:p>
                    <a:p>
                      <a:pPr lvl="0">
                        <a:buNone/>
                      </a:pPr>
                      <a:endParaRPr lang="en-AU" sz="1600" b="0" i="0" u="none" strike="noStrike" noProof="0" dirty="0">
                        <a:effectLst/>
                        <a:latin typeface="Arial"/>
                      </a:endParaRPr>
                    </a:p>
                    <a:p>
                      <a:pPr lvl="0">
                        <a:buNone/>
                      </a:pPr>
                      <a:r>
                        <a:rPr lang="en-AU" sz="1600" b="0" i="0" u="none" strike="noStrike" noProof="0" dirty="0">
                          <a:effectLst/>
                          <a:latin typeface="Arial"/>
                        </a:rPr>
                        <a:t>For larger scale events members of the community can contact Emergency Recovery Victoria on </a:t>
                      </a:r>
                      <a:r>
                        <a:rPr lang="en-AU" sz="1600" b="0" i="0" u="none" strike="noStrike" kern="1200" dirty="0">
                          <a:solidFill>
                            <a:schemeClr val="dk1"/>
                          </a:solidFill>
                          <a:effectLst/>
                          <a:latin typeface="+mn-lt"/>
                          <a:ea typeface="+mn-ea"/>
                          <a:cs typeface="+mn-cs"/>
                          <a:hlinkClick r:id="rId4"/>
                        </a:rPr>
                        <a:t>https://www.vic.gov.au/recovery-support</a:t>
                      </a:r>
                      <a:r>
                        <a:rPr lang="en-AU" sz="1600" b="0" i="0" u="none" strike="noStrike" kern="1200" dirty="0">
                          <a:solidFill>
                            <a:schemeClr val="dk1"/>
                          </a:solidFill>
                          <a:effectLst/>
                          <a:latin typeface="+mn-lt"/>
                          <a:ea typeface="+mn-ea"/>
                          <a:cs typeface="+mn-cs"/>
                        </a:rPr>
                        <a:t> or 1800 560 760</a:t>
                      </a:r>
                      <a:endParaRPr lang="en-AU" sz="1600" b="0" i="0" kern="1200" dirty="0">
                        <a:solidFill>
                          <a:schemeClr val="dk1"/>
                        </a:solidFill>
                        <a:effectLst/>
                        <a:latin typeface="+mn-lt"/>
                        <a:ea typeface="+mn-ea"/>
                        <a:cs typeface="+mn-cs"/>
                      </a:endParaRPr>
                    </a:p>
                    <a:p>
                      <a:pPr lvl="0">
                        <a:buNone/>
                      </a:pPr>
                      <a:endParaRPr lang="en-AU" sz="1600" b="0" i="0" u="none" strike="noStrike" noProof="0" dirty="0">
                        <a:effectLst/>
                        <a:latin typeface="Arial"/>
                      </a:endParaRPr>
                    </a:p>
                    <a:p>
                      <a:pPr lvl="0">
                        <a:buNone/>
                      </a:pPr>
                      <a:r>
                        <a:rPr lang="en-AU" sz="1600" b="0" i="0" u="none" strike="noStrike" noProof="0" dirty="0">
                          <a:effectLst/>
                          <a:latin typeface="Arial"/>
                        </a:rPr>
                        <a:t>Councils can contact the DRFA team on </a:t>
                      </a:r>
                      <a:r>
                        <a:rPr lang="en-AU" sz="1600" b="0" i="0" u="none" strike="noStrike" noProof="0" dirty="0">
                          <a:effectLst/>
                          <a:latin typeface="Arial"/>
                          <a:hlinkClick r:id="rId3"/>
                        </a:rPr>
                        <a:t>ndfa@justice.vic.gov.au </a:t>
                      </a:r>
                      <a:endParaRPr lang="en-AU" dirty="0"/>
                    </a:p>
                    <a:p>
                      <a:pPr marL="0" marR="0" lvl="0" indent="0" algn="l">
                        <a:lnSpc>
                          <a:spcPct val="100000"/>
                        </a:lnSpc>
                        <a:spcBef>
                          <a:spcPts val="0"/>
                        </a:spcBef>
                        <a:spcAft>
                          <a:spcPts val="0"/>
                        </a:spcAft>
                        <a:buClrTx/>
                        <a:buSzTx/>
                        <a:buFontTx/>
                        <a:buNone/>
                      </a:pPr>
                      <a:endParaRPr lang="en-AU" sz="1600" dirty="0">
                        <a:effectLst/>
                      </a:endParaRPr>
                    </a:p>
                  </a:txBody>
                  <a:tcPr>
                    <a:lnT w="12700">
                      <a:solidFill>
                        <a:schemeClr val="tx1"/>
                      </a:solidFill>
                    </a:lnT>
                    <a:lnB w="12700">
                      <a:solidFill>
                        <a:schemeClr val="tx1"/>
                      </a:solidFill>
                    </a:lnB>
                    <a:noFill/>
                  </a:tcPr>
                </a:tc>
                <a:extLst>
                  <a:ext uri="{0D108BD9-81ED-4DB2-BD59-A6C34878D82A}">
                    <a16:rowId xmlns:a16="http://schemas.microsoft.com/office/drawing/2014/main" val="1819403416"/>
                  </a:ext>
                </a:extLst>
              </a:tr>
            </a:tbl>
          </a:graphicData>
        </a:graphic>
      </p:graphicFrame>
    </p:spTree>
    <p:extLst>
      <p:ext uri="{BB962C8B-B14F-4D97-AF65-F5344CB8AC3E}">
        <p14:creationId xmlns:p14="http://schemas.microsoft.com/office/powerpoint/2010/main" val="23227466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397458" y="169244"/>
            <a:ext cx="10037416" cy="864344"/>
          </a:xfrm>
        </p:spPr>
        <p:txBody>
          <a:bodyPr/>
          <a:lstStyle/>
          <a:p>
            <a:r>
              <a:rPr lang="en-AU" dirty="0"/>
              <a:t>What is the DRFA?</a:t>
            </a:r>
          </a:p>
        </p:txBody>
      </p:sp>
      <p:sp>
        <p:nvSpPr>
          <p:cNvPr id="5" name="TextBox 4">
            <a:extLst>
              <a:ext uri="{FF2B5EF4-FFF2-40B4-BE49-F238E27FC236}">
                <a16:creationId xmlns:a16="http://schemas.microsoft.com/office/drawing/2014/main" id="{4DE12B10-9F33-4DBC-8AB5-7202BECB5720}"/>
              </a:ext>
            </a:extLst>
          </p:cNvPr>
          <p:cNvSpPr txBox="1"/>
          <p:nvPr/>
        </p:nvSpPr>
        <p:spPr>
          <a:xfrm>
            <a:off x="2324596" y="2056535"/>
            <a:ext cx="8324601" cy="864344"/>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b="1" dirty="0">
                <a:effectLst/>
                <a:latin typeface="+mn-lt"/>
                <a:ea typeface="Calibri" panose="020F0502020204030204" pitchFamily="34" charset="0"/>
                <a:cs typeface="Times New Roman"/>
              </a:rPr>
              <a:t>The Disaster Recovery Funding Arrangements </a:t>
            </a:r>
            <a:r>
              <a:rPr lang="en-AU" dirty="0">
                <a:effectLst/>
                <a:latin typeface="+mn-lt"/>
                <a:ea typeface="Calibri" panose="020F0502020204030204" pitchFamily="34" charset="0"/>
                <a:cs typeface="Times New Roman"/>
              </a:rPr>
              <a:t>(DRFA) is a cost sharing arrangement between </a:t>
            </a:r>
            <a:r>
              <a:rPr lang="en-AU" dirty="0">
                <a:latin typeface="+mn-lt"/>
                <a:ea typeface="Calibri" panose="020F0502020204030204" pitchFamily="34" charset="0"/>
                <a:cs typeface="Times New Roman"/>
              </a:rPr>
              <a:t>States/</a:t>
            </a:r>
            <a:r>
              <a:rPr lang="en-AU" dirty="0">
                <a:effectLst/>
                <a:latin typeface="+mn-lt"/>
                <a:ea typeface="Calibri" panose="020F0502020204030204" pitchFamily="34" charset="0"/>
                <a:cs typeface="Times New Roman"/>
              </a:rPr>
              <a:t>Territories and the Commonwealth.</a:t>
            </a:r>
            <a:r>
              <a:rPr lang="en-AU" dirty="0">
                <a:latin typeface="+mn-lt"/>
                <a:ea typeface="Calibri" panose="020F0502020204030204" pitchFamily="34" charset="0"/>
                <a:cs typeface="Times New Roman"/>
              </a:rPr>
              <a:t> The DRFA is a </a:t>
            </a:r>
            <a:r>
              <a:rPr lang="en-AU" b="1" dirty="0">
                <a:latin typeface="+mn-lt"/>
                <a:ea typeface="Calibri" panose="020F0502020204030204" pitchFamily="34" charset="0"/>
                <a:cs typeface="Times New Roman"/>
              </a:rPr>
              <a:t>Commonwealth determination.</a:t>
            </a:r>
            <a:endParaRPr lang="en-US" b="1" dirty="0"/>
          </a:p>
        </p:txBody>
      </p:sp>
      <p:pic>
        <p:nvPicPr>
          <p:cNvPr id="11" name="Graphic 10" descr="Closed book outline">
            <a:extLst>
              <a:ext uri="{FF2B5EF4-FFF2-40B4-BE49-F238E27FC236}">
                <a16:creationId xmlns:a16="http://schemas.microsoft.com/office/drawing/2014/main" id="{3387E716-E330-484A-A2E8-3561216B9D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8361" y="1928601"/>
            <a:ext cx="777967" cy="777967"/>
          </a:xfrm>
          <a:prstGeom prst="rect">
            <a:avLst/>
          </a:prstGeom>
        </p:spPr>
      </p:pic>
      <p:sp>
        <p:nvSpPr>
          <p:cNvPr id="9" name="TextBox 8">
            <a:extLst>
              <a:ext uri="{FF2B5EF4-FFF2-40B4-BE49-F238E27FC236}">
                <a16:creationId xmlns:a16="http://schemas.microsoft.com/office/drawing/2014/main" id="{103CDE7E-7D24-420B-B8A4-788ED525DFBB}"/>
              </a:ext>
            </a:extLst>
          </p:cNvPr>
          <p:cNvSpPr txBox="1"/>
          <p:nvPr/>
        </p:nvSpPr>
        <p:spPr>
          <a:xfrm>
            <a:off x="2359756" y="5578327"/>
            <a:ext cx="8245433" cy="613926"/>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dirty="0">
                <a:latin typeface="+mn-lt"/>
                <a:cs typeface="Times New Roman"/>
              </a:rPr>
              <a:t>The DRFA applies to natural disasters </a:t>
            </a:r>
            <a:r>
              <a:rPr lang="en-AU" dirty="0">
                <a:latin typeface="+mn-lt"/>
                <a:cs typeface="Times New Roman" panose="02020603050405020304" pitchFamily="18" charset="0"/>
              </a:rPr>
              <a:t>or terrorist acts </a:t>
            </a:r>
            <a:r>
              <a:rPr lang="en-AU" dirty="0">
                <a:latin typeface="+mn-lt"/>
                <a:cs typeface="Times New Roman"/>
              </a:rPr>
              <a:t>only. </a:t>
            </a:r>
            <a:r>
              <a:rPr lang="en-AU" dirty="0">
                <a:cs typeface="Times New Roman"/>
              </a:rPr>
              <a:t>Activation thresholds apply.</a:t>
            </a:r>
            <a:endParaRPr lang="en-AU" dirty="0">
              <a:latin typeface="+mn-lt"/>
              <a:cs typeface="Times New Roman"/>
            </a:endParaRPr>
          </a:p>
        </p:txBody>
      </p:sp>
      <p:pic>
        <p:nvPicPr>
          <p:cNvPr id="14" name="Graphic 13" descr="Cloud With Lightning And Rain outline">
            <a:extLst>
              <a:ext uri="{FF2B5EF4-FFF2-40B4-BE49-F238E27FC236}">
                <a16:creationId xmlns:a16="http://schemas.microsoft.com/office/drawing/2014/main" id="{A147E3E9-D290-4A70-9A4F-D434B66E9C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82370" y="5329895"/>
            <a:ext cx="777967" cy="777967"/>
          </a:xfrm>
          <a:prstGeom prst="rect">
            <a:avLst/>
          </a:prstGeom>
        </p:spPr>
      </p:pic>
      <p:sp>
        <p:nvSpPr>
          <p:cNvPr id="7" name="TextBox 6">
            <a:extLst>
              <a:ext uri="{FF2B5EF4-FFF2-40B4-BE49-F238E27FC236}">
                <a16:creationId xmlns:a16="http://schemas.microsoft.com/office/drawing/2014/main" id="{EA6EC8AF-2FF7-4473-B29E-9178F35A5164}"/>
              </a:ext>
            </a:extLst>
          </p:cNvPr>
          <p:cNvSpPr txBox="1"/>
          <p:nvPr/>
        </p:nvSpPr>
        <p:spPr>
          <a:xfrm>
            <a:off x="2280586" y="3644756"/>
            <a:ext cx="8324603" cy="1296212"/>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dirty="0">
                <a:effectLst/>
                <a:latin typeface="+mn-lt"/>
                <a:ea typeface="Calibri" panose="020F0502020204030204" pitchFamily="34" charset="0"/>
                <a:cs typeface="Times New Roman"/>
              </a:rPr>
              <a:t>The arrangements enable the State and Commonwealth to provide financial assistance, to support </a:t>
            </a:r>
            <a:r>
              <a:rPr lang="en-AU" b="1" dirty="0">
                <a:effectLst/>
                <a:latin typeface="+mn-lt"/>
                <a:ea typeface="Calibri" panose="020F0502020204030204" pitchFamily="34" charset="0"/>
                <a:cs typeface="Times New Roman"/>
              </a:rPr>
              <a:t>certain relief and recovery </a:t>
            </a:r>
            <a:r>
              <a:rPr lang="en-AU" dirty="0">
                <a:latin typeface="+mn-lt"/>
                <a:cs typeface="Times New Roman"/>
              </a:rPr>
              <a:t>measures following an eligible disaster, they </a:t>
            </a:r>
            <a:r>
              <a:rPr lang="en-AU" b="1" dirty="0">
                <a:latin typeface="+mn-lt"/>
                <a:cs typeface="Times New Roman"/>
              </a:rPr>
              <a:t>do not cover all costs </a:t>
            </a:r>
            <a:r>
              <a:rPr lang="en-AU" dirty="0">
                <a:latin typeface="+mn-lt"/>
                <a:cs typeface="Times New Roman"/>
              </a:rPr>
              <a:t>that may be incurred resulting from an eligible disaster. </a:t>
            </a:r>
          </a:p>
        </p:txBody>
      </p:sp>
      <p:pic>
        <p:nvPicPr>
          <p:cNvPr id="16" name="Graphic 15" descr="Coins outline">
            <a:extLst>
              <a:ext uri="{FF2B5EF4-FFF2-40B4-BE49-F238E27FC236}">
                <a16:creationId xmlns:a16="http://schemas.microsoft.com/office/drawing/2014/main" id="{29CBA23E-3687-4EA5-A32F-A791086912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42786" y="3644757"/>
            <a:ext cx="777967" cy="777967"/>
          </a:xfrm>
          <a:prstGeom prst="rect">
            <a:avLst/>
          </a:prstGeom>
        </p:spPr>
      </p:pic>
    </p:spTree>
    <p:extLst>
      <p:ext uri="{BB962C8B-B14F-4D97-AF65-F5344CB8AC3E}">
        <p14:creationId xmlns:p14="http://schemas.microsoft.com/office/powerpoint/2010/main" val="25837897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471700-FC39-49FD-8AA4-DB4F75742AD4}"/>
              </a:ext>
            </a:extLst>
          </p:cNvPr>
          <p:cNvSpPr txBox="1"/>
          <p:nvPr/>
        </p:nvSpPr>
        <p:spPr>
          <a:xfrm>
            <a:off x="2517581" y="2037434"/>
            <a:ext cx="8478207" cy="1010566"/>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dirty="0">
                <a:effectLst/>
                <a:latin typeface="+mn-lt"/>
                <a:ea typeface="Calibri" panose="020F0502020204030204" pitchFamily="34" charset="0"/>
                <a:cs typeface="Times New Roman"/>
              </a:rPr>
              <a:t>The DRFA is not intended to replace other actions and measures that should be taken to protect assets or </a:t>
            </a:r>
            <a:r>
              <a:rPr lang="en-AU" dirty="0">
                <a:latin typeface="+mn-lt"/>
                <a:cs typeface="Times New Roman"/>
              </a:rPr>
              <a:t>prevent disasters, including having insurance coverage where possible. </a:t>
            </a:r>
            <a:endParaRPr lang="en-AU" dirty="0">
              <a:latin typeface="+mn-lt"/>
              <a:cs typeface="Times New Roman" panose="02020603050405020304" pitchFamily="18" charset="0"/>
            </a:endParaRPr>
          </a:p>
        </p:txBody>
      </p:sp>
      <p:sp>
        <p:nvSpPr>
          <p:cNvPr id="6" name="TextBox 5">
            <a:extLst>
              <a:ext uri="{FF2B5EF4-FFF2-40B4-BE49-F238E27FC236}">
                <a16:creationId xmlns:a16="http://schemas.microsoft.com/office/drawing/2014/main" id="{4B44C916-6294-4451-BDFF-CFBC6E90E315}"/>
              </a:ext>
            </a:extLst>
          </p:cNvPr>
          <p:cNvSpPr txBox="1"/>
          <p:nvPr/>
        </p:nvSpPr>
        <p:spPr>
          <a:xfrm>
            <a:off x="2517581" y="3737810"/>
            <a:ext cx="8478207" cy="555027"/>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dirty="0">
                <a:latin typeface="+mn-lt"/>
                <a:cs typeface="Times New Roman"/>
              </a:rPr>
              <a:t>Recovery is a shared responsibility for individuals, households, businesses and communities, as well as for all levels of government.</a:t>
            </a:r>
          </a:p>
        </p:txBody>
      </p:sp>
      <p:sp>
        <p:nvSpPr>
          <p:cNvPr id="8" name="TextBox 7">
            <a:extLst>
              <a:ext uri="{FF2B5EF4-FFF2-40B4-BE49-F238E27FC236}">
                <a16:creationId xmlns:a16="http://schemas.microsoft.com/office/drawing/2014/main" id="{F41CDAB0-9020-4E78-BFE2-4BEE0E78C7B0}"/>
              </a:ext>
            </a:extLst>
          </p:cNvPr>
          <p:cNvSpPr txBox="1"/>
          <p:nvPr/>
        </p:nvSpPr>
        <p:spPr>
          <a:xfrm>
            <a:off x="2517581" y="5186154"/>
            <a:ext cx="8478207" cy="933909"/>
          </a:xfrm>
          <a:prstGeom prst="rect">
            <a:avLst/>
          </a:prstGeom>
          <a:noFill/>
        </p:spPr>
        <p:txBody>
          <a:bodyPr wrap="square" lIns="0" tIns="0" rIns="0" bIns="0">
            <a:noAutofit/>
          </a:bodyPr>
          <a:lstStyle/>
          <a:p>
            <a:pPr marL="359410" indent="-348615">
              <a:lnSpc>
                <a:spcPct val="110000"/>
              </a:lnSpc>
              <a:spcBef>
                <a:spcPts val="600"/>
              </a:spcBef>
              <a:spcAft>
                <a:spcPts val="600"/>
              </a:spcAft>
              <a:buFont typeface="Arial" panose="020B0604020202020204" pitchFamily="34" charset="0"/>
              <a:buChar char="•"/>
            </a:pPr>
            <a:r>
              <a:rPr lang="en-AU" dirty="0">
                <a:effectLst/>
                <a:latin typeface="+mn-lt"/>
                <a:ea typeface="Calibri" panose="020F0502020204030204" pitchFamily="34" charset="0"/>
                <a:cs typeface="Times New Roman" panose="02020603050405020304" pitchFamily="18" charset="0"/>
              </a:rPr>
              <a:t>In Victoria, DRFA assistance measures are funded from the Victorian Natural Disaster Relief Trust administered by Emergency Recovery Victoria within the Department of Justice and Community Safety (DJCS). </a:t>
            </a:r>
          </a:p>
        </p:txBody>
      </p:sp>
      <p:pic>
        <p:nvPicPr>
          <p:cNvPr id="10" name="Graphic 9" descr="Treasure Map outline">
            <a:extLst>
              <a:ext uri="{FF2B5EF4-FFF2-40B4-BE49-F238E27FC236}">
                <a16:creationId xmlns:a16="http://schemas.microsoft.com/office/drawing/2014/main" id="{1998813F-532F-4CCB-BB6B-DF692F04F9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75725" y="1945620"/>
            <a:ext cx="803541" cy="803541"/>
          </a:xfrm>
          <a:prstGeom prst="rect">
            <a:avLst/>
          </a:prstGeom>
        </p:spPr>
      </p:pic>
      <p:pic>
        <p:nvPicPr>
          <p:cNvPr id="12" name="Graphic 11" descr="Connections outline">
            <a:extLst>
              <a:ext uri="{FF2B5EF4-FFF2-40B4-BE49-F238E27FC236}">
                <a16:creationId xmlns:a16="http://schemas.microsoft.com/office/drawing/2014/main" id="{6AF3E026-BFB4-40F0-A095-7F95B81EE7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07760" y="3613553"/>
            <a:ext cx="803541" cy="803541"/>
          </a:xfrm>
          <a:prstGeom prst="rect">
            <a:avLst/>
          </a:prstGeom>
        </p:spPr>
      </p:pic>
      <p:pic>
        <p:nvPicPr>
          <p:cNvPr id="14" name="Graphic 13" descr="Blog outline">
            <a:extLst>
              <a:ext uri="{FF2B5EF4-FFF2-40B4-BE49-F238E27FC236}">
                <a16:creationId xmlns:a16="http://schemas.microsoft.com/office/drawing/2014/main" id="{615B3F52-773E-49CB-A600-CBCE9E8EBA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72315" y="5126145"/>
            <a:ext cx="803541" cy="803541"/>
          </a:xfrm>
          <a:prstGeom prst="rect">
            <a:avLst/>
          </a:prstGeom>
        </p:spPr>
      </p:pic>
      <p:sp>
        <p:nvSpPr>
          <p:cNvPr id="17" name="Title 1">
            <a:extLst>
              <a:ext uri="{FF2B5EF4-FFF2-40B4-BE49-F238E27FC236}">
                <a16:creationId xmlns:a16="http://schemas.microsoft.com/office/drawing/2014/main" id="{DAE8BD90-5720-4896-81B8-99EA9A8E725C}"/>
              </a:ext>
            </a:extLst>
          </p:cNvPr>
          <p:cNvSpPr>
            <a:spLocks noGrp="1"/>
          </p:cNvSpPr>
          <p:nvPr>
            <p:ph type="title"/>
          </p:nvPr>
        </p:nvSpPr>
        <p:spPr>
          <a:xfrm>
            <a:off x="397458" y="169244"/>
            <a:ext cx="10037416" cy="864344"/>
          </a:xfrm>
        </p:spPr>
        <p:txBody>
          <a:bodyPr/>
          <a:lstStyle/>
          <a:p>
            <a:r>
              <a:rPr lang="en-AU" dirty="0"/>
              <a:t>What is the DRFA?</a:t>
            </a:r>
          </a:p>
        </p:txBody>
      </p:sp>
    </p:spTree>
    <p:extLst>
      <p:ext uri="{BB962C8B-B14F-4D97-AF65-F5344CB8AC3E}">
        <p14:creationId xmlns:p14="http://schemas.microsoft.com/office/powerpoint/2010/main" val="19175372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310900" y="281035"/>
            <a:ext cx="10037416" cy="864344"/>
          </a:xfrm>
        </p:spPr>
        <p:txBody>
          <a:bodyPr/>
          <a:lstStyle/>
          <a:p>
            <a:r>
              <a:rPr lang="en-AU" dirty="0"/>
              <a:t>Claims and acquittal process</a:t>
            </a:r>
          </a:p>
        </p:txBody>
      </p:sp>
      <p:sp>
        <p:nvSpPr>
          <p:cNvPr id="3" name="Content Placeholder 2">
            <a:extLst>
              <a:ext uri="{FF2B5EF4-FFF2-40B4-BE49-F238E27FC236}">
                <a16:creationId xmlns:a16="http://schemas.microsoft.com/office/drawing/2014/main" id="{BB4DDD40-A127-4D85-B930-27E1D486DC98}"/>
              </a:ext>
            </a:extLst>
          </p:cNvPr>
          <p:cNvSpPr>
            <a:spLocks noGrp="1"/>
          </p:cNvSpPr>
          <p:nvPr>
            <p:ph idx="1"/>
          </p:nvPr>
        </p:nvSpPr>
        <p:spPr>
          <a:xfrm>
            <a:off x="176303" y="2390635"/>
            <a:ext cx="5692624" cy="4129435"/>
          </a:xfrm>
        </p:spPr>
        <p:txBody>
          <a:bodyPr>
            <a:normAutofit fontScale="40000" lnSpcReduction="20000"/>
          </a:bodyPr>
          <a:lstStyle/>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The DRFA process is akin to an insurance claim – to be reimbursed councils need to provide evidence and demonstrate eligibility. </a:t>
            </a:r>
          </a:p>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The DRFA doesn’t cover all costs resulting from a disaster. </a:t>
            </a:r>
          </a:p>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For Category A and B claims, councils submit claims to Emergency Recovery Victoria within designated timeframes. </a:t>
            </a:r>
          </a:p>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Claims are independently assessed by the Department of Transport and Planning as the appointed DRFA assessors. Assessors work with councils to maximise claims within the DRFA guidelines.</a:t>
            </a:r>
          </a:p>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Emergency Recovery Victoria provides technical support to the DRFA assessors and undertakes sample quality assurance reviews of assessed claims.</a:t>
            </a:r>
          </a:p>
          <a:p>
            <a:pPr marL="359824" lvl="2" indent="-349242">
              <a:lnSpc>
                <a:spcPct val="130000"/>
              </a:lnSpc>
              <a:spcBef>
                <a:spcPts val="600"/>
              </a:spcBef>
              <a:spcAft>
                <a:spcPts val="600"/>
              </a:spcAft>
              <a:buClr>
                <a:schemeClr val="accent1"/>
              </a:buClr>
              <a:buFont typeface="Arial" panose="020B0604020202020204" pitchFamily="34" charset="0"/>
              <a:buChar char="•"/>
            </a:pPr>
            <a:r>
              <a:rPr lang="en-AU" sz="3000" dirty="0">
                <a:latin typeface="+mn-lt"/>
                <a:cs typeface="Times New Roman" panose="02020603050405020304" pitchFamily="18" charset="0"/>
              </a:rPr>
              <a:t>Category C and D activated measures are overseen by Emergency Recovery Victoria against the same evidentiary requirements and agreed delivery timeframes.</a:t>
            </a:r>
          </a:p>
          <a:p>
            <a:endParaRPr lang="en-AU" dirty="0"/>
          </a:p>
        </p:txBody>
      </p:sp>
      <p:sp>
        <p:nvSpPr>
          <p:cNvPr id="5" name="TextBox 4">
            <a:extLst>
              <a:ext uri="{FF2B5EF4-FFF2-40B4-BE49-F238E27FC236}">
                <a16:creationId xmlns:a16="http://schemas.microsoft.com/office/drawing/2014/main" id="{81B28334-0A90-44B1-A696-D92500273346}"/>
              </a:ext>
            </a:extLst>
          </p:cNvPr>
          <p:cNvSpPr txBox="1"/>
          <p:nvPr/>
        </p:nvSpPr>
        <p:spPr>
          <a:xfrm>
            <a:off x="5994646" y="2308631"/>
            <a:ext cx="6197354" cy="2514599"/>
          </a:xfrm>
          <a:prstGeom prst="rect">
            <a:avLst/>
          </a:prstGeom>
          <a:noFill/>
        </p:spPr>
        <p:txBody>
          <a:bodyPr wrap="square" lIns="91440" tIns="45720" rIns="91440" bIns="45720" anchor="t">
            <a:spAutoFit/>
          </a:bodyPr>
          <a:lstStyle/>
          <a:p>
            <a:pPr marL="359410" lvl="2" indent="-348615" defTabSz="914377">
              <a:lnSpc>
                <a:spcPct val="110000"/>
              </a:lnSpc>
              <a:spcBef>
                <a:spcPts val="400"/>
              </a:spcBef>
              <a:spcAft>
                <a:spcPts val="400"/>
              </a:spcAft>
              <a:buClr>
                <a:schemeClr val="accent1"/>
              </a:buClr>
              <a:buFont typeface="Arial" panose="020B0604020202020204" pitchFamily="34" charset="0"/>
              <a:buChar char="•"/>
            </a:pPr>
            <a:r>
              <a:rPr lang="en-AU" sz="1400" dirty="0">
                <a:solidFill>
                  <a:schemeClr val="accent5"/>
                </a:solidFill>
                <a:cs typeface="Times New Roman" panose="02020603050405020304" pitchFamily="18" charset="0"/>
              </a:rPr>
              <a:t>DRFA is subject to a dual audit process: state and commonwealth, any ineligible expenditure or claimed expenditure lacking supporting documentation is not cost shared by the Commonwealth. </a:t>
            </a:r>
            <a:endParaRPr lang="en-US" dirty="0"/>
          </a:p>
          <a:p>
            <a:pPr marL="359410" lvl="2" indent="-348615" defTabSz="914377">
              <a:lnSpc>
                <a:spcPct val="110000"/>
              </a:lnSpc>
              <a:spcBef>
                <a:spcPts val="400"/>
              </a:spcBef>
              <a:spcAft>
                <a:spcPts val="400"/>
              </a:spcAft>
              <a:buClr>
                <a:schemeClr val="accent1"/>
              </a:buClr>
              <a:buFont typeface="Arial" panose="020B0604020202020204" pitchFamily="34" charset="0"/>
              <a:buChar char="•"/>
            </a:pPr>
            <a:r>
              <a:rPr lang="en-AU" sz="1400" dirty="0">
                <a:solidFill>
                  <a:schemeClr val="accent5"/>
                </a:solidFill>
                <a:cs typeface="Times New Roman"/>
              </a:rPr>
              <a:t>The acquittal process can take 1-2 years to be finalised after the relevant financial year.</a:t>
            </a:r>
          </a:p>
          <a:p>
            <a:pPr marL="359410" lvl="2" indent="-348615" defTabSz="914377">
              <a:lnSpc>
                <a:spcPct val="110000"/>
              </a:lnSpc>
              <a:spcBef>
                <a:spcPts val="400"/>
              </a:spcBef>
              <a:spcAft>
                <a:spcPts val="400"/>
              </a:spcAft>
              <a:buClr>
                <a:schemeClr val="accent1"/>
              </a:buClr>
              <a:buFont typeface="Arial" panose="020B0604020202020204" pitchFamily="34" charset="0"/>
              <a:buChar char="•"/>
            </a:pPr>
            <a:r>
              <a:rPr lang="en-AU" sz="1400" dirty="0">
                <a:solidFill>
                  <a:schemeClr val="accent5"/>
                </a:solidFill>
                <a:cs typeface="Times New Roman" panose="02020603050405020304" pitchFamily="18" charset="0"/>
              </a:rPr>
              <a:t>Category A and C/D are 50:50 cost shared. </a:t>
            </a:r>
          </a:p>
          <a:p>
            <a:pPr marL="359410" lvl="2" indent="-348615" defTabSz="914377">
              <a:lnSpc>
                <a:spcPct val="110000"/>
              </a:lnSpc>
              <a:spcBef>
                <a:spcPts val="400"/>
              </a:spcBef>
              <a:spcAft>
                <a:spcPts val="400"/>
              </a:spcAft>
              <a:buClr>
                <a:schemeClr val="accent1"/>
              </a:buClr>
              <a:buFont typeface="Arial" panose="020B0604020202020204" pitchFamily="34" charset="0"/>
              <a:buChar char="•"/>
            </a:pPr>
            <a:r>
              <a:rPr lang="en-AU" sz="1400" dirty="0">
                <a:solidFill>
                  <a:schemeClr val="accent5"/>
                </a:solidFill>
                <a:cs typeface="Times New Roman" panose="02020603050405020304" pitchFamily="18" charset="0"/>
              </a:rPr>
              <a:t>For Category B - Victoria needs to exceed Commonwealth set thresholds of own expenditure before the Commonwealth will provide support.</a:t>
            </a:r>
          </a:p>
        </p:txBody>
      </p:sp>
      <p:sp>
        <p:nvSpPr>
          <p:cNvPr id="10" name="TextBox 9">
            <a:extLst>
              <a:ext uri="{FF2B5EF4-FFF2-40B4-BE49-F238E27FC236}">
                <a16:creationId xmlns:a16="http://schemas.microsoft.com/office/drawing/2014/main" id="{D809B174-2326-453D-88C4-06AF9A76FFC4}"/>
              </a:ext>
            </a:extLst>
          </p:cNvPr>
          <p:cNvSpPr txBox="1"/>
          <p:nvPr/>
        </p:nvSpPr>
        <p:spPr>
          <a:xfrm>
            <a:off x="987087" y="1731809"/>
            <a:ext cx="3801862" cy="400110"/>
          </a:xfrm>
          <a:prstGeom prst="rect">
            <a:avLst/>
          </a:prstGeom>
          <a:noFill/>
        </p:spPr>
        <p:txBody>
          <a:bodyPr wrap="square">
            <a:spAutoFit/>
          </a:bodyPr>
          <a:lstStyle/>
          <a:p>
            <a:r>
              <a:rPr lang="en-AU" sz="2000" b="1" dirty="0">
                <a:latin typeface="+mj-lt"/>
              </a:rPr>
              <a:t>Claims</a:t>
            </a:r>
          </a:p>
        </p:txBody>
      </p:sp>
      <p:sp>
        <p:nvSpPr>
          <p:cNvPr id="11" name="TextBox 10">
            <a:extLst>
              <a:ext uri="{FF2B5EF4-FFF2-40B4-BE49-F238E27FC236}">
                <a16:creationId xmlns:a16="http://schemas.microsoft.com/office/drawing/2014/main" id="{A5CCBDD9-D1A1-4A30-B0A7-5625A952EDA8}"/>
              </a:ext>
            </a:extLst>
          </p:cNvPr>
          <p:cNvSpPr txBox="1"/>
          <p:nvPr/>
        </p:nvSpPr>
        <p:spPr>
          <a:xfrm>
            <a:off x="6562817" y="1744179"/>
            <a:ext cx="3945297" cy="400110"/>
          </a:xfrm>
          <a:prstGeom prst="rect">
            <a:avLst/>
          </a:prstGeom>
          <a:noFill/>
        </p:spPr>
        <p:txBody>
          <a:bodyPr wrap="square">
            <a:spAutoFit/>
          </a:bodyPr>
          <a:lstStyle/>
          <a:p>
            <a:r>
              <a:rPr lang="en-AU" sz="2000" b="1" dirty="0">
                <a:latin typeface="+mj-lt"/>
              </a:rPr>
              <a:t>Acquittal</a:t>
            </a:r>
          </a:p>
        </p:txBody>
      </p:sp>
      <p:pic>
        <p:nvPicPr>
          <p:cNvPr id="6" name="Graphic 5" descr="Clipboard Mixed outline">
            <a:extLst>
              <a:ext uri="{FF2B5EF4-FFF2-40B4-BE49-F238E27FC236}">
                <a16:creationId xmlns:a16="http://schemas.microsoft.com/office/drawing/2014/main" id="{74B125DE-AB37-4BEC-865F-F120AF1D11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8900" y="1704537"/>
            <a:ext cx="496523" cy="496523"/>
          </a:xfrm>
          <a:prstGeom prst="rect">
            <a:avLst/>
          </a:prstGeom>
        </p:spPr>
      </p:pic>
      <p:pic>
        <p:nvPicPr>
          <p:cNvPr id="8" name="Graphic 7" descr="Bank check outline">
            <a:extLst>
              <a:ext uri="{FF2B5EF4-FFF2-40B4-BE49-F238E27FC236}">
                <a16:creationId xmlns:a16="http://schemas.microsoft.com/office/drawing/2014/main" id="{5153C22C-5646-4231-A6B6-6ADAF07873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417" y="1636103"/>
            <a:ext cx="633390" cy="633390"/>
          </a:xfrm>
          <a:prstGeom prst="rect">
            <a:avLst/>
          </a:prstGeom>
        </p:spPr>
      </p:pic>
    </p:spTree>
    <p:extLst>
      <p:ext uri="{BB962C8B-B14F-4D97-AF65-F5344CB8AC3E}">
        <p14:creationId xmlns:p14="http://schemas.microsoft.com/office/powerpoint/2010/main" val="30386328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228782" y="178122"/>
            <a:ext cx="10037416" cy="864344"/>
          </a:xfrm>
        </p:spPr>
        <p:txBody>
          <a:bodyPr/>
          <a:lstStyle/>
          <a:p>
            <a:r>
              <a:rPr lang="en-AU" dirty="0"/>
              <a:t>How is DRFA activated?</a:t>
            </a:r>
          </a:p>
        </p:txBody>
      </p:sp>
      <p:grpSp>
        <p:nvGrpSpPr>
          <p:cNvPr id="5" name="Group 4">
            <a:extLst>
              <a:ext uri="{FF2B5EF4-FFF2-40B4-BE49-F238E27FC236}">
                <a16:creationId xmlns:a16="http://schemas.microsoft.com/office/drawing/2014/main" id="{1299ACCF-13C2-42D0-BAA9-7C434D294EFE}"/>
              </a:ext>
            </a:extLst>
          </p:cNvPr>
          <p:cNvGrpSpPr/>
          <p:nvPr/>
        </p:nvGrpSpPr>
        <p:grpSpPr>
          <a:xfrm>
            <a:off x="538756" y="2188851"/>
            <a:ext cx="11083045" cy="558166"/>
            <a:chOff x="538756" y="2093859"/>
            <a:chExt cx="11083045" cy="558166"/>
          </a:xfrm>
        </p:grpSpPr>
        <p:pic>
          <p:nvPicPr>
            <p:cNvPr id="17" name="Graphic 16" descr="Download outline">
              <a:extLst>
                <a:ext uri="{FF2B5EF4-FFF2-40B4-BE49-F238E27FC236}">
                  <a16:creationId xmlns:a16="http://schemas.microsoft.com/office/drawing/2014/main" id="{DF8E8B57-0E11-490F-B906-AC25BCD4AE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8756" y="2187615"/>
              <a:ext cx="370654" cy="370654"/>
            </a:xfrm>
            <a:prstGeom prst="rect">
              <a:avLst/>
            </a:prstGeom>
          </p:spPr>
        </p:pic>
        <p:sp>
          <p:nvSpPr>
            <p:cNvPr id="21" name="TextBox 20">
              <a:extLst>
                <a:ext uri="{FF2B5EF4-FFF2-40B4-BE49-F238E27FC236}">
                  <a16:creationId xmlns:a16="http://schemas.microsoft.com/office/drawing/2014/main" id="{98914D0D-EC28-4DB9-A8DA-F2A4209679DE}"/>
                </a:ext>
              </a:extLst>
            </p:cNvPr>
            <p:cNvSpPr txBox="1"/>
            <p:nvPr/>
          </p:nvSpPr>
          <p:spPr>
            <a:xfrm>
              <a:off x="1096696" y="2093859"/>
              <a:ext cx="10525105" cy="558166"/>
            </a:xfrm>
            <a:prstGeom prst="rect">
              <a:avLst/>
            </a:prstGeom>
            <a:noFill/>
          </p:spPr>
          <p:txBody>
            <a:bodyPr wrap="square" lIns="0" tIns="0" rIns="0" bIns="0">
              <a:spAutoFit/>
            </a:bodyPr>
            <a:lstStyle/>
            <a:p>
              <a:pPr marL="10582" lvl="0" indent="0">
                <a:lnSpc>
                  <a:spcPct val="110000"/>
                </a:lnSpc>
                <a:spcBef>
                  <a:spcPts val="600"/>
                </a:spcBef>
                <a:spcAft>
                  <a:spcPts val="600"/>
                </a:spcAft>
                <a:buNone/>
              </a:pPr>
              <a:r>
                <a:rPr lang="en-AU" sz="1400" b="1" dirty="0">
                  <a:latin typeface="+mn-lt"/>
                  <a:cs typeface="Times New Roman" panose="02020603050405020304" pitchFamily="18" charset="0"/>
                </a:rPr>
                <a:t>NOTIFICATION: </a:t>
              </a:r>
              <a:r>
                <a:rPr lang="en-AU" sz="1400" dirty="0">
                  <a:cs typeface="Times New Roman" panose="02020603050405020304" pitchFamily="18" charset="0"/>
                </a:rPr>
                <a:t>Notification must be triggered by </a:t>
              </a:r>
              <a:r>
                <a:rPr lang="en-AU" sz="1400" u="sng" dirty="0">
                  <a:cs typeface="Times New Roman" panose="02020603050405020304" pitchFamily="18" charset="0"/>
                </a:rPr>
                <a:t>Councils</a:t>
              </a:r>
              <a:r>
                <a:rPr lang="en-AU" sz="1400" dirty="0">
                  <a:cs typeface="Times New Roman" panose="02020603050405020304" pitchFamily="18" charset="0"/>
                </a:rPr>
                <a:t>: </a:t>
              </a:r>
            </a:p>
            <a:p>
              <a:pPr marL="295910" lvl="0" indent="-285750">
                <a:lnSpc>
                  <a:spcPct val="110000"/>
                </a:lnSpc>
                <a:spcBef>
                  <a:spcPts val="200"/>
                </a:spcBef>
                <a:spcAft>
                  <a:spcPts val="200"/>
                </a:spcAft>
                <a:buFont typeface="Arial" panose="020B0604020202020204" pitchFamily="34" charset="0"/>
                <a:buChar char="•"/>
              </a:pPr>
              <a:r>
                <a:rPr lang="en-AU" sz="1400" dirty="0">
                  <a:cs typeface="Times New Roman"/>
                </a:rPr>
                <a:t>Councils impacted by a disaster submit an event notification form to Emergency Recovery Victoria.</a:t>
              </a:r>
            </a:p>
          </p:txBody>
        </p:sp>
      </p:grpSp>
      <p:grpSp>
        <p:nvGrpSpPr>
          <p:cNvPr id="6" name="Group 5">
            <a:extLst>
              <a:ext uri="{FF2B5EF4-FFF2-40B4-BE49-F238E27FC236}">
                <a16:creationId xmlns:a16="http://schemas.microsoft.com/office/drawing/2014/main" id="{BB8EFB34-CC80-42F3-81EF-729B812DB591}"/>
              </a:ext>
            </a:extLst>
          </p:cNvPr>
          <p:cNvGrpSpPr/>
          <p:nvPr/>
        </p:nvGrpSpPr>
        <p:grpSpPr>
          <a:xfrm>
            <a:off x="540494" y="3249669"/>
            <a:ext cx="11418641" cy="707886"/>
            <a:chOff x="540494" y="3100567"/>
            <a:chExt cx="11418641" cy="707886"/>
          </a:xfrm>
        </p:grpSpPr>
        <p:pic>
          <p:nvPicPr>
            <p:cNvPr id="7" name="Graphic 6" descr="Checklist outline">
              <a:extLst>
                <a:ext uri="{FF2B5EF4-FFF2-40B4-BE49-F238E27FC236}">
                  <a16:creationId xmlns:a16="http://schemas.microsoft.com/office/drawing/2014/main" id="{81E5F67E-9C31-4559-8B49-0972E3ADE8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494" y="3161461"/>
              <a:ext cx="370654" cy="370654"/>
            </a:xfrm>
            <a:prstGeom prst="rect">
              <a:avLst/>
            </a:prstGeom>
          </p:spPr>
        </p:pic>
        <p:sp>
          <p:nvSpPr>
            <p:cNvPr id="23" name="TextBox 22">
              <a:extLst>
                <a:ext uri="{FF2B5EF4-FFF2-40B4-BE49-F238E27FC236}">
                  <a16:creationId xmlns:a16="http://schemas.microsoft.com/office/drawing/2014/main" id="{2E48A9BE-B74A-4D0F-801E-D2EAE241C3BA}"/>
                </a:ext>
              </a:extLst>
            </p:cNvPr>
            <p:cNvSpPr txBox="1"/>
            <p:nvPr/>
          </p:nvSpPr>
          <p:spPr>
            <a:xfrm>
              <a:off x="1128139" y="3100567"/>
              <a:ext cx="10830996" cy="707886"/>
            </a:xfrm>
            <a:prstGeom prst="rect">
              <a:avLst/>
            </a:prstGeom>
            <a:noFill/>
          </p:spPr>
          <p:txBody>
            <a:bodyPr wrap="square" lIns="0" tIns="0" rIns="0" bIns="0">
              <a:spAutoFit/>
            </a:bodyPr>
            <a:lstStyle/>
            <a:p>
              <a:r>
                <a:rPr lang="en-AU" sz="1400" b="1" dirty="0">
                  <a:latin typeface="+mn-lt"/>
                  <a:cs typeface="Times New Roman" panose="02020603050405020304" pitchFamily="18" charset="0"/>
                </a:rPr>
                <a:t>ASSESSMENT: </a:t>
              </a:r>
              <a:r>
                <a:rPr lang="en-AU" sz="1400" dirty="0">
                  <a:latin typeface="+mn-lt"/>
                  <a:cs typeface="Times New Roman" panose="02020603050405020304" pitchFamily="18" charset="0"/>
                </a:rPr>
                <a:t>Emergency Recovery Victoria undertakes an activation assessment to determine if the event is an ‘eligible’ disaster (i.e. natural disaster or terrorist act for which a coordinated multi-agency response was required with damages/assistance </a:t>
              </a:r>
              <a:r>
                <a:rPr lang="en-AU" sz="1400" dirty="0">
                  <a:cs typeface="Times New Roman" panose="02020603050405020304" pitchFamily="18" charset="0"/>
                </a:rPr>
                <a:t>and the </a:t>
              </a:r>
              <a:r>
                <a:rPr lang="en-AU" sz="1400" dirty="0">
                  <a:latin typeface="+mn-lt"/>
                  <a:cs typeface="Times New Roman" panose="02020603050405020304" pitchFamily="18" charset="0"/>
                </a:rPr>
                <a:t>estimated cost is &gt;$240,000). </a:t>
              </a:r>
              <a:r>
                <a:rPr lang="en-AU" sz="1800" dirty="0">
                  <a:latin typeface="+mn-lt"/>
                  <a:cs typeface="Times New Roman" panose="02020603050405020304" pitchFamily="18" charset="0"/>
                </a:rPr>
                <a:t> </a:t>
              </a:r>
              <a:endParaRPr lang="en-AU" dirty="0"/>
            </a:p>
          </p:txBody>
        </p:sp>
      </p:grpSp>
      <p:grpSp>
        <p:nvGrpSpPr>
          <p:cNvPr id="4" name="Group 3">
            <a:extLst>
              <a:ext uri="{FF2B5EF4-FFF2-40B4-BE49-F238E27FC236}">
                <a16:creationId xmlns:a16="http://schemas.microsoft.com/office/drawing/2014/main" id="{4D050E30-9F81-45B7-B582-3CB481874BD8}"/>
              </a:ext>
            </a:extLst>
          </p:cNvPr>
          <p:cNvGrpSpPr/>
          <p:nvPr/>
        </p:nvGrpSpPr>
        <p:grpSpPr>
          <a:xfrm>
            <a:off x="518964" y="4339755"/>
            <a:ext cx="11420379" cy="993670"/>
            <a:chOff x="538756" y="3918516"/>
            <a:chExt cx="11420379" cy="993670"/>
          </a:xfrm>
        </p:grpSpPr>
        <p:pic>
          <p:nvPicPr>
            <p:cNvPr id="9" name="Graphic 8" descr="Checkbox Checked outline">
              <a:extLst>
                <a:ext uri="{FF2B5EF4-FFF2-40B4-BE49-F238E27FC236}">
                  <a16:creationId xmlns:a16="http://schemas.microsoft.com/office/drawing/2014/main" id="{BD8AD31D-1A59-4D08-9ABA-480838DD82E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8756" y="4230024"/>
              <a:ext cx="370654" cy="370654"/>
            </a:xfrm>
            <a:prstGeom prst="rect">
              <a:avLst/>
            </a:prstGeom>
          </p:spPr>
        </p:pic>
        <p:sp>
          <p:nvSpPr>
            <p:cNvPr id="25" name="TextBox 24">
              <a:extLst>
                <a:ext uri="{FF2B5EF4-FFF2-40B4-BE49-F238E27FC236}">
                  <a16:creationId xmlns:a16="http://schemas.microsoft.com/office/drawing/2014/main" id="{D5BC0209-2E3F-4A85-B974-61438FD0F40B}"/>
                </a:ext>
              </a:extLst>
            </p:cNvPr>
            <p:cNvSpPr txBox="1"/>
            <p:nvPr/>
          </p:nvSpPr>
          <p:spPr>
            <a:xfrm>
              <a:off x="1094737" y="3918516"/>
              <a:ext cx="10864398" cy="993670"/>
            </a:xfrm>
            <a:prstGeom prst="rect">
              <a:avLst/>
            </a:prstGeom>
            <a:noFill/>
          </p:spPr>
          <p:txBody>
            <a:bodyPr wrap="square" lIns="0" tIns="0" rIns="0" bIns="0" anchor="t">
              <a:spAutoFit/>
            </a:bodyPr>
            <a:lstStyle/>
            <a:p>
              <a:pPr marL="10160" indent="0">
                <a:lnSpc>
                  <a:spcPct val="110000"/>
                </a:lnSpc>
                <a:spcBef>
                  <a:spcPts val="600"/>
                </a:spcBef>
                <a:spcAft>
                  <a:spcPts val="300"/>
                </a:spcAft>
                <a:buNone/>
              </a:pPr>
              <a:r>
                <a:rPr lang="en-AU" sz="1400" b="1" dirty="0">
                  <a:latin typeface="+mn-lt"/>
                  <a:cs typeface="Times New Roman" panose="02020603050405020304" pitchFamily="18" charset="0"/>
                </a:rPr>
                <a:t>ACTIVATION: </a:t>
              </a:r>
              <a:r>
                <a:rPr lang="en-AU" sz="1400" dirty="0">
                  <a:latin typeface="+mn-lt"/>
                  <a:cs typeface="Times New Roman" panose="02020603050405020304" pitchFamily="18" charset="0"/>
                </a:rPr>
                <a:t>Once deemed ‘eligible’, Emergency Recovery Victoria requests activation of the DRFA to the Commonwealth (National Emergency Management Agency) for the ‘standard’ category A and B assistance measures:</a:t>
              </a:r>
              <a:endParaRPr lang="en-US" dirty="0"/>
            </a:p>
            <a:p>
              <a:pPr marL="295910" indent="-285750">
                <a:lnSpc>
                  <a:spcPct val="110000"/>
                </a:lnSpc>
                <a:spcBef>
                  <a:spcPts val="200"/>
                </a:spcBef>
                <a:spcAft>
                  <a:spcPts val="200"/>
                </a:spcAft>
                <a:buFont typeface="Arial" panose="020B0604020202020204" pitchFamily="34" charset="0"/>
                <a:buChar char="•"/>
              </a:pPr>
              <a:r>
                <a:rPr lang="en-AU" sz="1400" dirty="0">
                  <a:cs typeface="Times New Roman"/>
                </a:rPr>
                <a:t>The same process applies f</a:t>
              </a:r>
              <a:r>
                <a:rPr lang="en-AU" sz="1400" dirty="0">
                  <a:latin typeface="+mn-lt"/>
                  <a:cs typeface="Times New Roman"/>
                </a:rPr>
                <a:t>or non </a:t>
              </a:r>
              <a:r>
                <a:rPr lang="en-AU" sz="1400" dirty="0">
                  <a:cs typeface="Times New Roman"/>
                </a:rPr>
                <a:t>DRFA</a:t>
              </a:r>
              <a:r>
                <a:rPr lang="en-AU" sz="1400" dirty="0">
                  <a:latin typeface="+mn-lt"/>
                  <a:cs typeface="Times New Roman"/>
                </a:rPr>
                <a:t> events (&lt;$240,000 threshold), financial assistance is provided but councils need to bear the first $100,000 of eligible costs incurred.</a:t>
              </a:r>
              <a:r>
                <a:rPr lang="en-AU" sz="1400" dirty="0">
                  <a:cs typeface="Times New Roman"/>
                </a:rPr>
                <a:t> </a:t>
              </a:r>
              <a:endParaRPr lang="en-AU" sz="1400" dirty="0">
                <a:latin typeface="+mn-lt"/>
                <a:cs typeface="Times New Roman"/>
              </a:endParaRPr>
            </a:p>
          </p:txBody>
        </p:sp>
      </p:grpSp>
      <p:sp>
        <p:nvSpPr>
          <p:cNvPr id="24" name="TextBox 23">
            <a:extLst>
              <a:ext uri="{FF2B5EF4-FFF2-40B4-BE49-F238E27FC236}">
                <a16:creationId xmlns:a16="http://schemas.microsoft.com/office/drawing/2014/main" id="{81AC8E0F-AA4D-41EF-9FA4-F0DA01E06A96}"/>
              </a:ext>
            </a:extLst>
          </p:cNvPr>
          <p:cNvSpPr txBox="1"/>
          <p:nvPr/>
        </p:nvSpPr>
        <p:spPr>
          <a:xfrm>
            <a:off x="228782" y="1554360"/>
            <a:ext cx="11009807" cy="404663"/>
          </a:xfrm>
          <a:prstGeom prst="rect">
            <a:avLst/>
          </a:prstGeom>
          <a:noFill/>
        </p:spPr>
        <p:txBody>
          <a:bodyPr wrap="square">
            <a:spAutoFit/>
          </a:bodyPr>
          <a:lstStyle/>
          <a:p>
            <a:pPr marL="10582" lvl="0" indent="0">
              <a:lnSpc>
                <a:spcPct val="110000"/>
              </a:lnSpc>
              <a:spcBef>
                <a:spcPts val="600"/>
              </a:spcBef>
              <a:spcAft>
                <a:spcPts val="600"/>
              </a:spcAft>
              <a:buNone/>
            </a:pPr>
            <a:r>
              <a:rPr lang="en-AU" sz="2000" b="1" dirty="0">
                <a:latin typeface="+mn-lt"/>
                <a:cs typeface="Times New Roman" panose="02020603050405020304" pitchFamily="18" charset="0"/>
              </a:rPr>
              <a:t>CATEGORY A &amp; B ACTIVACTION </a:t>
            </a:r>
            <a:endParaRPr lang="en-AU" sz="2000" dirty="0">
              <a:latin typeface="+mn-lt"/>
              <a:cs typeface="Times New Roman" panose="02020603050405020304" pitchFamily="18" charset="0"/>
            </a:endParaRPr>
          </a:p>
        </p:txBody>
      </p:sp>
      <p:grpSp>
        <p:nvGrpSpPr>
          <p:cNvPr id="3" name="Group 2">
            <a:extLst>
              <a:ext uri="{FF2B5EF4-FFF2-40B4-BE49-F238E27FC236}">
                <a16:creationId xmlns:a16="http://schemas.microsoft.com/office/drawing/2014/main" id="{8EAA925A-35C0-4C12-9472-077ADA181F5A}"/>
              </a:ext>
            </a:extLst>
          </p:cNvPr>
          <p:cNvGrpSpPr/>
          <p:nvPr/>
        </p:nvGrpSpPr>
        <p:grpSpPr>
          <a:xfrm>
            <a:off x="815512" y="5724398"/>
            <a:ext cx="10560976" cy="657614"/>
            <a:chOff x="79315" y="5724398"/>
            <a:chExt cx="11522012" cy="657614"/>
          </a:xfrm>
        </p:grpSpPr>
        <p:sp>
          <p:nvSpPr>
            <p:cNvPr id="11" name="TextBox 10">
              <a:extLst>
                <a:ext uri="{FF2B5EF4-FFF2-40B4-BE49-F238E27FC236}">
                  <a16:creationId xmlns:a16="http://schemas.microsoft.com/office/drawing/2014/main" id="{1C5E0825-7DB5-4B9C-8F62-905D6D16644F}"/>
                </a:ext>
              </a:extLst>
            </p:cNvPr>
            <p:cNvSpPr txBox="1"/>
            <p:nvPr/>
          </p:nvSpPr>
          <p:spPr>
            <a:xfrm>
              <a:off x="736929" y="5779252"/>
              <a:ext cx="10864398" cy="547907"/>
            </a:xfrm>
            <a:prstGeom prst="rect">
              <a:avLst/>
            </a:prstGeom>
            <a:noFill/>
          </p:spPr>
          <p:txBody>
            <a:bodyPr wrap="square">
              <a:spAutoFit/>
            </a:bodyPr>
            <a:lstStyle/>
            <a:p>
              <a:pPr marL="10160" lvl="0">
                <a:lnSpc>
                  <a:spcPct val="110000"/>
                </a:lnSpc>
                <a:spcBef>
                  <a:spcPts val="200"/>
                </a:spcBef>
                <a:spcAft>
                  <a:spcPts val="200"/>
                </a:spcAft>
              </a:pPr>
              <a:r>
                <a:rPr lang="en-AU" sz="1400" dirty="0">
                  <a:cs typeface="Times New Roman" panose="02020603050405020304" pitchFamily="18" charset="0"/>
                </a:rPr>
                <a:t>The DRFA should not be a deciding factor when responding to a disaster – in accordance with their emergency management responsibilities, Councils are required to ensure they are prepared for, and able to respond to natural disasters. </a:t>
              </a:r>
            </a:p>
          </p:txBody>
        </p:sp>
        <p:pic>
          <p:nvPicPr>
            <p:cNvPr id="12" name="Graphic 11" descr="Closed book outline">
              <a:extLst>
                <a:ext uri="{FF2B5EF4-FFF2-40B4-BE49-F238E27FC236}">
                  <a16:creationId xmlns:a16="http://schemas.microsoft.com/office/drawing/2014/main" id="{EB2F701C-9E01-4C1E-A1E7-25201ABC07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9315" y="5724398"/>
              <a:ext cx="657614" cy="657614"/>
            </a:xfrm>
            <a:prstGeom prst="rect">
              <a:avLst/>
            </a:prstGeom>
          </p:spPr>
        </p:pic>
      </p:grpSp>
    </p:spTree>
    <p:extLst>
      <p:ext uri="{BB962C8B-B14F-4D97-AF65-F5344CB8AC3E}">
        <p14:creationId xmlns:p14="http://schemas.microsoft.com/office/powerpoint/2010/main" val="37890933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228781" y="178122"/>
            <a:ext cx="10322599" cy="864344"/>
          </a:xfrm>
        </p:spPr>
        <p:txBody>
          <a:bodyPr lIns="0" tIns="0" rIns="0" bIns="0"/>
          <a:lstStyle/>
          <a:p>
            <a:r>
              <a:rPr lang="en-AU" dirty="0"/>
              <a:t>How are Category C and D measures activated?</a:t>
            </a:r>
          </a:p>
        </p:txBody>
      </p:sp>
      <p:grpSp>
        <p:nvGrpSpPr>
          <p:cNvPr id="3" name="Group 2">
            <a:extLst>
              <a:ext uri="{FF2B5EF4-FFF2-40B4-BE49-F238E27FC236}">
                <a16:creationId xmlns:a16="http://schemas.microsoft.com/office/drawing/2014/main" id="{166339D4-01CB-4104-A9F3-AA120B3DB50B}"/>
              </a:ext>
            </a:extLst>
          </p:cNvPr>
          <p:cNvGrpSpPr/>
          <p:nvPr/>
        </p:nvGrpSpPr>
        <p:grpSpPr>
          <a:xfrm>
            <a:off x="545209" y="2321553"/>
            <a:ext cx="11155981" cy="1412631"/>
            <a:chOff x="545209" y="2321553"/>
            <a:chExt cx="11155981" cy="1412631"/>
          </a:xfrm>
        </p:grpSpPr>
        <p:sp>
          <p:nvSpPr>
            <p:cNvPr id="26" name="TextBox 25">
              <a:extLst>
                <a:ext uri="{FF2B5EF4-FFF2-40B4-BE49-F238E27FC236}">
                  <a16:creationId xmlns:a16="http://schemas.microsoft.com/office/drawing/2014/main" id="{7BA6F2D1-FD31-4765-8502-B22145CA6E1D}"/>
                </a:ext>
              </a:extLst>
            </p:cNvPr>
            <p:cNvSpPr txBox="1"/>
            <p:nvPr/>
          </p:nvSpPr>
          <p:spPr>
            <a:xfrm>
              <a:off x="1171674" y="2321553"/>
              <a:ext cx="10529516" cy="1412631"/>
            </a:xfrm>
            <a:prstGeom prst="rect">
              <a:avLst/>
            </a:prstGeom>
            <a:noFill/>
          </p:spPr>
          <p:txBody>
            <a:bodyPr wrap="square">
              <a:spAutoFit/>
            </a:bodyPr>
            <a:lstStyle/>
            <a:p>
              <a:pPr>
                <a:lnSpc>
                  <a:spcPct val="107000"/>
                </a:lnSpc>
                <a:spcAft>
                  <a:spcPts val="300"/>
                </a:spcAft>
              </a:pPr>
              <a:r>
                <a:rPr lang="en-AU" sz="1400" b="1" dirty="0">
                  <a:cs typeface="Times New Roman" panose="02020603050405020304" pitchFamily="18" charset="0"/>
                </a:rPr>
                <a:t>ASSESSMENT #2: </a:t>
              </a:r>
              <a:r>
                <a:rPr lang="en-AU" sz="1400" dirty="0">
                  <a:cs typeface="Times New Roman" panose="02020603050405020304" pitchFamily="18" charset="0"/>
                </a:rPr>
                <a:t>Category C and D assistance may be considered for activation (only following activation of Category A and B measures). These are ‘special’ assistance measures that require States to:</a:t>
              </a:r>
            </a:p>
            <a:p>
              <a:pPr marL="296332" indent="-285750">
                <a:lnSpc>
                  <a:spcPct val="110000"/>
                </a:lnSpc>
                <a:spcBef>
                  <a:spcPts val="200"/>
                </a:spcBef>
                <a:spcAft>
                  <a:spcPts val="200"/>
                </a:spcAft>
                <a:buFont typeface="Arial" panose="020B0604020202020204" pitchFamily="34" charset="0"/>
                <a:buChar char="•"/>
              </a:pPr>
              <a:r>
                <a:rPr lang="en-AU" sz="1400" dirty="0">
                  <a:cs typeface="Times New Roman" panose="02020603050405020304" pitchFamily="18" charset="0"/>
                </a:rPr>
                <a:t>Assess impact/need to determine whether additional supports are required</a:t>
              </a:r>
            </a:p>
            <a:p>
              <a:pPr marL="296332" indent="-285750">
                <a:lnSpc>
                  <a:spcPct val="110000"/>
                </a:lnSpc>
                <a:spcBef>
                  <a:spcPts val="200"/>
                </a:spcBef>
                <a:spcAft>
                  <a:spcPts val="200"/>
                </a:spcAft>
                <a:buFont typeface="Arial" panose="020B0604020202020204" pitchFamily="34" charset="0"/>
                <a:buChar char="•"/>
              </a:pPr>
              <a:r>
                <a:rPr lang="en-AU" sz="1400" dirty="0">
                  <a:cs typeface="Times New Roman" panose="02020603050405020304" pitchFamily="18" charset="0"/>
                </a:rPr>
                <a:t>Assess DRFA eligibility</a:t>
              </a:r>
            </a:p>
            <a:p>
              <a:pPr marL="296332" indent="-285750">
                <a:lnSpc>
                  <a:spcPct val="110000"/>
                </a:lnSpc>
                <a:spcBef>
                  <a:spcPts val="200"/>
                </a:spcBef>
                <a:spcAft>
                  <a:spcPts val="200"/>
                </a:spcAft>
                <a:buFont typeface="Arial" panose="020B0604020202020204" pitchFamily="34" charset="0"/>
                <a:buChar char="•"/>
              </a:pPr>
              <a:r>
                <a:rPr lang="en-AU" sz="1400" dirty="0">
                  <a:cs typeface="Times New Roman" panose="02020603050405020304" pitchFamily="18" charset="0"/>
                </a:rPr>
                <a:t>Seek Commonwealth approval to secure cost-sharing arrangement via a letter from the Premier to the Prime Minister (PM).</a:t>
              </a:r>
            </a:p>
          </p:txBody>
        </p:sp>
        <p:pic>
          <p:nvPicPr>
            <p:cNvPr id="34" name="Graphic 33" descr="Checklist outline">
              <a:extLst>
                <a:ext uri="{FF2B5EF4-FFF2-40B4-BE49-F238E27FC236}">
                  <a16:creationId xmlns:a16="http://schemas.microsoft.com/office/drawing/2014/main" id="{78E4A7CE-F576-4BC3-8C34-7F94FCCD34E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209" y="2378707"/>
              <a:ext cx="370654" cy="370654"/>
            </a:xfrm>
            <a:prstGeom prst="rect">
              <a:avLst/>
            </a:prstGeom>
          </p:spPr>
        </p:pic>
      </p:grpSp>
      <p:grpSp>
        <p:nvGrpSpPr>
          <p:cNvPr id="4" name="Group 3">
            <a:extLst>
              <a:ext uri="{FF2B5EF4-FFF2-40B4-BE49-F238E27FC236}">
                <a16:creationId xmlns:a16="http://schemas.microsoft.com/office/drawing/2014/main" id="{471DC2D7-4FAB-4631-AED2-D109C7D5A300}"/>
              </a:ext>
            </a:extLst>
          </p:cNvPr>
          <p:cNvGrpSpPr/>
          <p:nvPr/>
        </p:nvGrpSpPr>
        <p:grpSpPr>
          <a:xfrm>
            <a:off x="545209" y="4290249"/>
            <a:ext cx="10255669" cy="955429"/>
            <a:chOff x="545209" y="4166953"/>
            <a:chExt cx="10255669" cy="955429"/>
          </a:xfrm>
        </p:grpSpPr>
        <p:pic>
          <p:nvPicPr>
            <p:cNvPr id="38" name="Graphic 37" descr="Checkbox Checked outline">
              <a:extLst>
                <a:ext uri="{FF2B5EF4-FFF2-40B4-BE49-F238E27FC236}">
                  <a16:creationId xmlns:a16="http://schemas.microsoft.com/office/drawing/2014/main" id="{955D5114-93F2-4C7C-8FC3-B54EEBFF473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5209" y="4166953"/>
              <a:ext cx="370654" cy="370654"/>
            </a:xfrm>
            <a:prstGeom prst="rect">
              <a:avLst/>
            </a:prstGeom>
          </p:spPr>
        </p:pic>
        <p:sp>
          <p:nvSpPr>
            <p:cNvPr id="40" name="TextBox 39">
              <a:extLst>
                <a:ext uri="{FF2B5EF4-FFF2-40B4-BE49-F238E27FC236}">
                  <a16:creationId xmlns:a16="http://schemas.microsoft.com/office/drawing/2014/main" id="{C625A7E4-0FBB-43D6-935B-DAA55C5F97AD}"/>
                </a:ext>
              </a:extLst>
            </p:cNvPr>
            <p:cNvSpPr txBox="1"/>
            <p:nvPr/>
          </p:nvSpPr>
          <p:spPr>
            <a:xfrm>
              <a:off x="1025733" y="4168275"/>
              <a:ext cx="9775145" cy="954107"/>
            </a:xfrm>
            <a:prstGeom prst="rect">
              <a:avLst/>
            </a:prstGeom>
            <a:noFill/>
          </p:spPr>
          <p:txBody>
            <a:bodyPr wrap="square" lIns="91440" tIns="45720" rIns="91440" bIns="45720" anchor="t">
              <a:spAutoFit/>
            </a:bodyPr>
            <a:lstStyle/>
            <a:p>
              <a:r>
                <a:rPr lang="en-AU" sz="1400" b="1" dirty="0">
                  <a:cs typeface="Times New Roman"/>
                </a:rPr>
                <a:t>ACTIVATION #2: </a:t>
              </a:r>
              <a:r>
                <a:rPr lang="en-AU" sz="1400" dirty="0">
                  <a:cs typeface="Times New Roman"/>
                </a:rPr>
                <a:t>Once PM response and confirmation is received, States/Territories can commence financial assistance programs. These are usually administered through Emergency Recovery Victoria or third-party providers (e.g. financial institutions). </a:t>
              </a:r>
              <a:endParaRPr lang="en-AU" sz="1400" dirty="0">
                <a:cs typeface="Times New Roman" panose="02020603050405020304" pitchFamily="18" charset="0"/>
              </a:endParaRPr>
            </a:p>
            <a:p>
              <a:endParaRPr lang="en-AU" sz="1400" dirty="0">
                <a:cs typeface="Times New Roman" panose="02020603050405020304" pitchFamily="18" charset="0"/>
              </a:endParaRPr>
            </a:p>
          </p:txBody>
        </p:sp>
      </p:grpSp>
      <p:sp>
        <p:nvSpPr>
          <p:cNvPr id="22" name="TextBox 21">
            <a:extLst>
              <a:ext uri="{FF2B5EF4-FFF2-40B4-BE49-F238E27FC236}">
                <a16:creationId xmlns:a16="http://schemas.microsoft.com/office/drawing/2014/main" id="{FEC653D9-1435-45A3-B890-1EE2EEB93B5A}"/>
              </a:ext>
            </a:extLst>
          </p:cNvPr>
          <p:cNvSpPr txBox="1"/>
          <p:nvPr/>
        </p:nvSpPr>
        <p:spPr>
          <a:xfrm>
            <a:off x="228782" y="1633665"/>
            <a:ext cx="11009807" cy="404663"/>
          </a:xfrm>
          <a:prstGeom prst="rect">
            <a:avLst/>
          </a:prstGeom>
          <a:noFill/>
        </p:spPr>
        <p:txBody>
          <a:bodyPr wrap="square">
            <a:spAutoFit/>
          </a:bodyPr>
          <a:lstStyle/>
          <a:p>
            <a:pPr marL="10582" lvl="0" indent="0">
              <a:lnSpc>
                <a:spcPct val="110000"/>
              </a:lnSpc>
              <a:spcBef>
                <a:spcPts val="600"/>
              </a:spcBef>
              <a:spcAft>
                <a:spcPts val="600"/>
              </a:spcAft>
              <a:buNone/>
            </a:pPr>
            <a:r>
              <a:rPr lang="en-AU" sz="2000" b="1" dirty="0">
                <a:latin typeface="+mn-lt"/>
                <a:cs typeface="Times New Roman" panose="02020603050405020304" pitchFamily="18" charset="0"/>
              </a:rPr>
              <a:t>CATEGORY C &amp; D ACTIVATION</a:t>
            </a:r>
            <a:endParaRPr lang="en-AU" sz="2000" dirty="0">
              <a:latin typeface="+mn-lt"/>
              <a:cs typeface="Times New Roman" panose="02020603050405020304" pitchFamily="18" charset="0"/>
            </a:endParaRPr>
          </a:p>
        </p:txBody>
      </p:sp>
      <p:sp>
        <p:nvSpPr>
          <p:cNvPr id="24" name="TextBox 23">
            <a:extLst>
              <a:ext uri="{FF2B5EF4-FFF2-40B4-BE49-F238E27FC236}">
                <a16:creationId xmlns:a16="http://schemas.microsoft.com/office/drawing/2014/main" id="{28F1DEC4-D300-4C45-99F4-FBCB0A808500}"/>
              </a:ext>
            </a:extLst>
          </p:cNvPr>
          <p:cNvSpPr txBox="1"/>
          <p:nvPr/>
        </p:nvSpPr>
        <p:spPr>
          <a:xfrm>
            <a:off x="1390917" y="5801743"/>
            <a:ext cx="9464565" cy="430887"/>
          </a:xfrm>
          <a:prstGeom prst="rect">
            <a:avLst/>
          </a:prstGeom>
          <a:noFill/>
        </p:spPr>
        <p:txBody>
          <a:bodyPr wrap="square" lIns="0" tIns="0" rIns="0" bIns="0" anchor="t">
            <a:spAutoFit/>
          </a:bodyPr>
          <a:lstStyle/>
          <a:p>
            <a:r>
              <a:rPr lang="en-AU" sz="1400" i="1" dirty="0">
                <a:cs typeface="Times New Roman"/>
              </a:rPr>
              <a:t>Note: Category C and or D is only sought to be activated for significant events such as the Black Summer Bushfires and </a:t>
            </a:r>
          </a:p>
          <a:p>
            <a:r>
              <a:rPr lang="en-AU" sz="1400" i="1" dirty="0">
                <a:cs typeface="Times New Roman"/>
              </a:rPr>
              <a:t>June 2021 Storm and Flood event. </a:t>
            </a:r>
            <a:endParaRPr lang="en-US" dirty="0"/>
          </a:p>
        </p:txBody>
      </p:sp>
    </p:spTree>
    <p:extLst>
      <p:ext uri="{BB962C8B-B14F-4D97-AF65-F5344CB8AC3E}">
        <p14:creationId xmlns:p14="http://schemas.microsoft.com/office/powerpoint/2010/main" val="31967848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264293" y="172824"/>
            <a:ext cx="10037416" cy="864344"/>
          </a:xfrm>
        </p:spPr>
        <p:txBody>
          <a:bodyPr/>
          <a:lstStyle/>
          <a:p>
            <a:r>
              <a:rPr lang="en-AU" dirty="0"/>
              <a:t>DRFA ‘standard’ assistance measures</a:t>
            </a:r>
          </a:p>
        </p:txBody>
      </p:sp>
      <p:sp>
        <p:nvSpPr>
          <p:cNvPr id="3" name="Content Placeholder 2">
            <a:extLst>
              <a:ext uri="{FF2B5EF4-FFF2-40B4-BE49-F238E27FC236}">
                <a16:creationId xmlns:a16="http://schemas.microsoft.com/office/drawing/2014/main" id="{BB4DDD40-A127-4D85-B930-27E1D486DC98}"/>
              </a:ext>
            </a:extLst>
          </p:cNvPr>
          <p:cNvSpPr>
            <a:spLocks noGrp="1"/>
          </p:cNvSpPr>
          <p:nvPr>
            <p:ph idx="1"/>
          </p:nvPr>
        </p:nvSpPr>
        <p:spPr>
          <a:xfrm>
            <a:off x="264294" y="2344815"/>
            <a:ext cx="5683746" cy="3643236"/>
          </a:xfrm>
        </p:spPr>
        <p:txBody>
          <a:bodyPr>
            <a:normAutofit fontScale="25000" lnSpcReduction="20000"/>
          </a:bodyPr>
          <a:lstStyle/>
          <a:p>
            <a:pPr lvl="0">
              <a:lnSpc>
                <a:spcPct val="130000"/>
              </a:lnSpc>
              <a:spcBef>
                <a:spcPts val="600"/>
              </a:spcBef>
              <a:spcAft>
                <a:spcPts val="600"/>
              </a:spcAft>
              <a:buFont typeface="Arial" panose="020B0604020202020204" pitchFamily="34" charset="0"/>
              <a:buChar char="•"/>
            </a:pPr>
            <a:r>
              <a:rPr lang="en-AU" sz="4800" dirty="0">
                <a:latin typeface="+mn-lt"/>
                <a:cs typeface="Times New Roman" panose="02020603050405020304" pitchFamily="18" charset="0"/>
              </a:rPr>
              <a:t>Early relief and recovery activities including the establishment and operation of a Relief and Recovery Centre.</a:t>
            </a:r>
          </a:p>
          <a:p>
            <a:pPr lvl="0">
              <a:lnSpc>
                <a:spcPct val="130000"/>
              </a:lnSpc>
              <a:spcBef>
                <a:spcPts val="600"/>
              </a:spcBef>
              <a:spcAft>
                <a:spcPts val="600"/>
              </a:spcAft>
              <a:buFont typeface="Arial" panose="020B0604020202020204" pitchFamily="34" charset="0"/>
              <a:buChar char="•"/>
            </a:pPr>
            <a:r>
              <a:rPr lang="en-AU" sz="4800" dirty="0">
                <a:latin typeface="+mn-lt"/>
                <a:cs typeface="Times New Roman" panose="02020603050405020304" pitchFamily="18" charset="0"/>
              </a:rPr>
              <a:t>Counter disaster operations undertaken to provide direct assistance to individuals, immediately before, during and in the immediate aftermath of a disaster (e.g. sandbagging or the establishment of bushfire control lines). </a:t>
            </a:r>
          </a:p>
          <a:p>
            <a:pPr lvl="0">
              <a:lnSpc>
                <a:spcPct val="130000"/>
              </a:lnSpc>
              <a:spcBef>
                <a:spcPts val="600"/>
              </a:spcBef>
              <a:spcAft>
                <a:spcPts val="600"/>
              </a:spcAft>
              <a:buFont typeface="Arial" panose="020B0604020202020204" pitchFamily="34" charset="0"/>
              <a:buChar char="•"/>
            </a:pPr>
            <a:r>
              <a:rPr lang="en-AU" sz="4800" dirty="0">
                <a:latin typeface="+mn-lt"/>
                <a:cs typeface="Times New Roman" panose="02020603050405020304" pitchFamily="18" charset="0"/>
              </a:rPr>
              <a:t>Personal hardship assistance programs administered by the Department of Families, Fairness and Housing (DFFH). </a:t>
            </a:r>
          </a:p>
          <a:p>
            <a:pPr lvl="0">
              <a:lnSpc>
                <a:spcPct val="130000"/>
              </a:lnSpc>
              <a:spcBef>
                <a:spcPts val="600"/>
              </a:spcBef>
              <a:spcAft>
                <a:spcPts val="600"/>
              </a:spcAft>
              <a:buFont typeface="Arial" panose="020B0604020202020204" pitchFamily="34" charset="0"/>
              <a:buChar char="•"/>
            </a:pPr>
            <a:r>
              <a:rPr lang="en-AU" sz="4800" dirty="0">
                <a:latin typeface="+mn-lt"/>
                <a:cs typeface="Times New Roman" panose="02020603050405020304" pitchFamily="18" charset="0"/>
              </a:rPr>
              <a:t>Removal of debris operations carried out by councils from residential properties (immediate house footprint only) to make them safe and habitable. </a:t>
            </a:r>
          </a:p>
          <a:p>
            <a:pPr>
              <a:lnSpc>
                <a:spcPct val="130000"/>
              </a:lnSpc>
              <a:spcBef>
                <a:spcPts val="600"/>
              </a:spcBef>
              <a:spcAft>
                <a:spcPts val="600"/>
              </a:spcAft>
              <a:buFont typeface="Arial" panose="020B0604020202020204" pitchFamily="34" charset="0"/>
              <a:buChar char="•"/>
            </a:pPr>
            <a:r>
              <a:rPr lang="en-AU" sz="4800" dirty="0">
                <a:latin typeface="+mn-lt"/>
                <a:cs typeface="Times New Roman" panose="02020603050405020304" pitchFamily="18" charset="0"/>
              </a:rPr>
              <a:t>Other - personal and financial counselling and the employment of a Community Recovery Officer.</a:t>
            </a:r>
          </a:p>
          <a:p>
            <a:endParaRPr lang="en-AU" dirty="0"/>
          </a:p>
        </p:txBody>
      </p:sp>
      <p:sp>
        <p:nvSpPr>
          <p:cNvPr id="5" name="TextBox 4">
            <a:extLst>
              <a:ext uri="{FF2B5EF4-FFF2-40B4-BE49-F238E27FC236}">
                <a16:creationId xmlns:a16="http://schemas.microsoft.com/office/drawing/2014/main" id="{9762C572-E3E6-49E8-8B7E-6E3F10B327E6}"/>
              </a:ext>
            </a:extLst>
          </p:cNvPr>
          <p:cNvSpPr txBox="1"/>
          <p:nvPr/>
        </p:nvSpPr>
        <p:spPr>
          <a:xfrm>
            <a:off x="995281" y="1790816"/>
            <a:ext cx="4829616" cy="400110"/>
          </a:xfrm>
          <a:prstGeom prst="rect">
            <a:avLst/>
          </a:prstGeom>
          <a:noFill/>
        </p:spPr>
        <p:txBody>
          <a:bodyPr wrap="square">
            <a:spAutoFit/>
          </a:bodyPr>
          <a:lstStyle/>
          <a:p>
            <a:r>
              <a:rPr lang="en-AU" sz="2000" b="1" dirty="0">
                <a:latin typeface="+mj-lt"/>
              </a:rPr>
              <a:t>Category A: Assistance to individuals</a:t>
            </a:r>
          </a:p>
        </p:txBody>
      </p:sp>
      <p:sp>
        <p:nvSpPr>
          <p:cNvPr id="6" name="Content Placeholder 2">
            <a:extLst>
              <a:ext uri="{FF2B5EF4-FFF2-40B4-BE49-F238E27FC236}">
                <a16:creationId xmlns:a16="http://schemas.microsoft.com/office/drawing/2014/main" id="{22DAD69F-2FE1-49CA-8F64-4B0E0D439E4F}"/>
              </a:ext>
            </a:extLst>
          </p:cNvPr>
          <p:cNvSpPr txBox="1">
            <a:spLocks/>
          </p:cNvSpPr>
          <p:nvPr/>
        </p:nvSpPr>
        <p:spPr>
          <a:xfrm>
            <a:off x="6096000" y="2262224"/>
            <a:ext cx="5994400" cy="4082564"/>
          </a:xfrm>
          <a:prstGeom prst="rect">
            <a:avLst/>
          </a:prstGeom>
        </p:spPr>
        <p:txBody>
          <a:bodyPr vert="horz" lIns="91440" tIns="45720" rIns="91440" bIns="45720" rtlCol="0">
            <a:normAutofit fontScale="25000" lnSpcReduction="20000"/>
          </a:bodyPr>
          <a:lstStyle>
            <a:lvl1pPr marL="359824" marR="0" indent="-349242" algn="l" defTabSz="914377" rtl="0" eaLnBrk="1" fontAlgn="auto" latinLnBrk="0" hangingPunct="1">
              <a:lnSpc>
                <a:spcPct val="90000"/>
              </a:lnSpc>
              <a:spcBef>
                <a:spcPts val="1000"/>
              </a:spcBef>
              <a:spcAft>
                <a:spcPts val="0"/>
              </a:spcAft>
              <a:buClr>
                <a:schemeClr val="accent1"/>
              </a:buClr>
              <a:buSzTx/>
              <a:buFont typeface="+mj-lt"/>
              <a:buAutoNum type="arabicPeriod"/>
              <a:tabLst/>
              <a:defRPr sz="2667" kern="1200">
                <a:solidFill>
                  <a:schemeClr val="accent5"/>
                </a:solidFill>
                <a:latin typeface="Arial" panose="020B0604020202020204" pitchFamily="34" charset="0"/>
                <a:ea typeface="+mn-ea"/>
                <a:cs typeface="Arial" panose="020B0604020202020204" pitchFamily="34" charset="0"/>
              </a:defRPr>
            </a:lvl1pPr>
            <a:lvl2pPr marL="296326" marR="0" indent="-296326" algn="l" defTabSz="914377" rtl="0" eaLnBrk="1" fontAlgn="auto" latinLnBrk="0" hangingPunct="1">
              <a:lnSpc>
                <a:spcPct val="90000"/>
              </a:lnSpc>
              <a:spcBef>
                <a:spcPts val="500"/>
              </a:spcBef>
              <a:spcAft>
                <a:spcPts val="0"/>
              </a:spcAft>
              <a:buClr>
                <a:schemeClr val="accent1"/>
              </a:buClr>
              <a:buSzPct val="70000"/>
              <a:buFontTx/>
              <a:buBlip>
                <a:blip r:embed="rId2"/>
              </a:buBlip>
              <a:tabLst/>
              <a:defRPr sz="2400" kern="1200">
                <a:solidFill>
                  <a:schemeClr val="accent5"/>
                </a:solidFill>
                <a:latin typeface="Arial" panose="020B0604020202020204" pitchFamily="34" charset="0"/>
                <a:ea typeface="+mn-ea"/>
                <a:cs typeface="Arial" panose="020B0604020202020204" pitchFamily="34" charset="0"/>
              </a:defRPr>
            </a:lvl2pPr>
            <a:lvl3pPr marL="478355" marR="0" indent="-239178" algn="l" defTabSz="914377" rtl="0" eaLnBrk="1" fontAlgn="auto" latinLnBrk="0" hangingPunct="1">
              <a:lnSpc>
                <a:spcPct val="90000"/>
              </a:lnSpc>
              <a:spcBef>
                <a:spcPts val="500"/>
              </a:spcBef>
              <a:spcAft>
                <a:spcPts val="0"/>
              </a:spcAft>
              <a:buClr>
                <a:schemeClr val="accent2"/>
              </a:buClr>
              <a:buSzTx/>
              <a:buFont typeface="Arial" charset="0"/>
              <a:buChar char="•"/>
              <a:tabLst/>
              <a:defRPr sz="2400" kern="1200">
                <a:solidFill>
                  <a:schemeClr val="accent5"/>
                </a:solidFill>
                <a:latin typeface="Arial" panose="020B0604020202020204" pitchFamily="34" charset="0"/>
                <a:ea typeface="+mn-ea"/>
                <a:cs typeface="Arial" panose="020B0604020202020204" pitchFamily="34" charset="0"/>
              </a:defRPr>
            </a:lvl3pPr>
            <a:lvl4pPr marL="717533" marR="0" indent="-239178" algn="l" defTabSz="914377" rtl="0" eaLnBrk="1" fontAlgn="auto" latinLnBrk="0" hangingPunct="1">
              <a:lnSpc>
                <a:spcPct val="90000"/>
              </a:lnSpc>
              <a:spcBef>
                <a:spcPts val="500"/>
              </a:spcBef>
              <a:spcAft>
                <a:spcPts val="0"/>
              </a:spcAft>
              <a:buClr>
                <a:schemeClr val="accent5"/>
              </a:buClr>
              <a:buSzTx/>
              <a:buFont typeface="Arial" charset="0"/>
              <a:buChar char="•"/>
              <a:tabLst/>
              <a:defRPr sz="2133" kern="1200">
                <a:solidFill>
                  <a:schemeClr val="accent5"/>
                </a:solidFill>
                <a:latin typeface="Arial" panose="020B0604020202020204" pitchFamily="34" charset="0"/>
                <a:ea typeface="+mn-ea"/>
                <a:cs typeface="Arial" panose="020B0604020202020204" pitchFamily="34" charset="0"/>
              </a:defRPr>
            </a:lvl4pPr>
            <a:lvl5pPr marL="956709" marR="0" indent="-239178" algn="l" defTabSz="914377" rtl="0" eaLnBrk="1" fontAlgn="auto" latinLnBrk="0" hangingPunct="1">
              <a:lnSpc>
                <a:spcPct val="90000"/>
              </a:lnSpc>
              <a:spcBef>
                <a:spcPts val="500"/>
              </a:spcBef>
              <a:spcAft>
                <a:spcPts val="0"/>
              </a:spcAft>
              <a:buClr>
                <a:schemeClr val="tx1"/>
              </a:buClr>
              <a:buSzTx/>
              <a:buFont typeface="Arial" charset="0"/>
              <a:buChar char="•"/>
              <a:tabLst/>
              <a:defRPr sz="1600" kern="1200">
                <a:solidFill>
                  <a:schemeClr val="accent5"/>
                </a:solidFill>
                <a:latin typeface="Arial" panose="020B0604020202020204" pitchFamily="34" charset="0"/>
                <a:ea typeface="+mn-ea"/>
                <a:cs typeface="Arial" panose="020B0604020202020204" pitchFamily="34" charset="0"/>
              </a:defRPr>
            </a:lvl5pPr>
            <a:lvl6pPr marL="4214364" indent="-383124" algn="l" defTabSz="766248" rtl="0" eaLnBrk="1" latinLnBrk="0" hangingPunct="1">
              <a:spcBef>
                <a:spcPct val="20000"/>
              </a:spcBef>
              <a:buFont typeface="Arial"/>
              <a:buChar char="•"/>
              <a:defRPr sz="3352" kern="1200">
                <a:solidFill>
                  <a:schemeClr val="tx1"/>
                </a:solidFill>
                <a:latin typeface="+mn-lt"/>
                <a:ea typeface="+mn-ea"/>
                <a:cs typeface="+mn-cs"/>
              </a:defRPr>
            </a:lvl6pPr>
            <a:lvl7pPr marL="4980613" indent="-383124" algn="l" defTabSz="766248" rtl="0" eaLnBrk="1" latinLnBrk="0" hangingPunct="1">
              <a:spcBef>
                <a:spcPct val="20000"/>
              </a:spcBef>
              <a:buFont typeface="Arial"/>
              <a:buChar char="•"/>
              <a:defRPr sz="3352" kern="1200">
                <a:solidFill>
                  <a:schemeClr val="tx1"/>
                </a:solidFill>
                <a:latin typeface="+mn-lt"/>
                <a:ea typeface="+mn-ea"/>
                <a:cs typeface="+mn-cs"/>
              </a:defRPr>
            </a:lvl7pPr>
            <a:lvl8pPr marL="5746860" indent="-383124" algn="l" defTabSz="766248" rtl="0" eaLnBrk="1" latinLnBrk="0" hangingPunct="1">
              <a:spcBef>
                <a:spcPct val="20000"/>
              </a:spcBef>
              <a:buFont typeface="Arial"/>
              <a:buChar char="•"/>
              <a:defRPr sz="3352" kern="1200">
                <a:solidFill>
                  <a:schemeClr val="tx1"/>
                </a:solidFill>
                <a:latin typeface="+mn-lt"/>
                <a:ea typeface="+mn-ea"/>
                <a:cs typeface="+mn-cs"/>
              </a:defRPr>
            </a:lvl8pPr>
            <a:lvl9pPr marL="6513108" indent="-383124" algn="l" defTabSz="766248" rtl="0" eaLnBrk="1" latinLnBrk="0" hangingPunct="1">
              <a:spcBef>
                <a:spcPct val="20000"/>
              </a:spcBef>
              <a:buFont typeface="Arial"/>
              <a:buChar char="•"/>
              <a:defRPr sz="3352" kern="1200">
                <a:solidFill>
                  <a:schemeClr val="tx1"/>
                </a:solidFill>
                <a:latin typeface="+mn-lt"/>
                <a:ea typeface="+mn-ea"/>
                <a:cs typeface="+mn-cs"/>
              </a:defRPr>
            </a:lvl9pPr>
          </a:lstStyle>
          <a:p>
            <a:pPr marL="342900" indent="-342900">
              <a:lnSpc>
                <a:spcPct val="107000"/>
              </a:lnSpc>
              <a:spcAft>
                <a:spcPts val="720"/>
              </a:spcAft>
              <a:buSzPts val="1000"/>
              <a:buFont typeface="Symbol" panose="05050102010706020507" pitchFamily="18" charset="2"/>
              <a:buChar char=""/>
              <a:tabLst>
                <a:tab pos="457200" algn="l"/>
              </a:tabLst>
            </a:pPr>
            <a:endParaRPr lang="en-AU" sz="2800" dirty="0">
              <a:latin typeface="Calibri" panose="020F0502020204030204" pitchFamily="34" charset="0"/>
            </a:endParaRPr>
          </a:p>
          <a:p>
            <a:pPr marL="10582" indent="0">
              <a:lnSpc>
                <a:spcPct val="130000"/>
              </a:lnSpc>
              <a:spcBef>
                <a:spcPts val="600"/>
              </a:spcBef>
              <a:spcAft>
                <a:spcPts val="600"/>
              </a:spcAft>
              <a:buNone/>
            </a:pPr>
            <a:r>
              <a:rPr lang="en-AU" sz="4800" dirty="0">
                <a:latin typeface="+mn-lt"/>
                <a:cs typeface="Times New Roman" panose="02020603050405020304" pitchFamily="18" charset="0"/>
              </a:rPr>
              <a:t>Category B assistance can be divided into five broad areas of assistance designed to support the community to recover from an eligible disaster:</a:t>
            </a:r>
          </a:p>
          <a:p>
            <a:pPr>
              <a:lnSpc>
                <a:spcPct val="130000"/>
              </a:lnSpc>
              <a:spcBef>
                <a:spcPts val="300"/>
              </a:spcBef>
              <a:buFont typeface="Arial" panose="020B0604020202020204" pitchFamily="34" charset="0"/>
              <a:buChar char="•"/>
            </a:pPr>
            <a:r>
              <a:rPr lang="en-AU" sz="4800" dirty="0">
                <a:latin typeface="+mn-lt"/>
                <a:cs typeface="Times New Roman" panose="02020603050405020304" pitchFamily="18" charset="0"/>
              </a:rPr>
              <a:t>Emergency works to urgently restore an essential public asset to an acceptable level of service (make safe or temporary repairs) within 3 months from date of the event.</a:t>
            </a:r>
          </a:p>
          <a:p>
            <a:pPr>
              <a:lnSpc>
                <a:spcPct val="130000"/>
              </a:lnSpc>
              <a:spcBef>
                <a:spcPts val="300"/>
              </a:spcBef>
              <a:buFont typeface="Arial" panose="020B0604020202020204" pitchFamily="34" charset="0"/>
              <a:buChar char="•"/>
            </a:pPr>
            <a:r>
              <a:rPr lang="en-AU" sz="4800" dirty="0">
                <a:latin typeface="+mn-lt"/>
                <a:cs typeface="Times New Roman" panose="02020603050405020304" pitchFamily="18" charset="0"/>
              </a:rPr>
              <a:t>Immediate Reconstruction Works (to fully restore an asset) undertaken within 3 months from date of the event</a:t>
            </a:r>
          </a:p>
          <a:p>
            <a:pPr>
              <a:lnSpc>
                <a:spcPct val="130000"/>
              </a:lnSpc>
              <a:spcBef>
                <a:spcPts val="300"/>
              </a:spcBef>
              <a:buFont typeface="Arial" panose="020B0604020202020204" pitchFamily="34" charset="0"/>
              <a:buChar char="•"/>
            </a:pPr>
            <a:r>
              <a:rPr lang="en-AU" sz="4800" dirty="0">
                <a:latin typeface="+mn-lt"/>
                <a:cs typeface="Times New Roman" panose="02020603050405020304" pitchFamily="18" charset="0"/>
              </a:rPr>
              <a:t>Reconstruction Works outside of the 3 months window (requires a certified estimate to be prepared).</a:t>
            </a:r>
          </a:p>
          <a:p>
            <a:pPr>
              <a:lnSpc>
                <a:spcPct val="130000"/>
              </a:lnSpc>
              <a:spcBef>
                <a:spcPts val="300"/>
              </a:spcBef>
              <a:buFont typeface="Arial" panose="020B0604020202020204" pitchFamily="34" charset="0"/>
              <a:buChar char="•"/>
            </a:pPr>
            <a:r>
              <a:rPr lang="en-AU" sz="4800" dirty="0">
                <a:latin typeface="+mn-lt"/>
                <a:cs typeface="Times New Roman" panose="02020603050405020304" pitchFamily="18" charset="0"/>
              </a:rPr>
              <a:t>Counter Disaster Operations for the protection of the general public including the establishment of a Municipal Emergency Coordination Centre.</a:t>
            </a:r>
          </a:p>
          <a:p>
            <a:pPr>
              <a:lnSpc>
                <a:spcPct val="130000"/>
              </a:lnSpc>
              <a:spcBef>
                <a:spcPts val="300"/>
              </a:spcBef>
              <a:buFont typeface="Arial" panose="020B0604020202020204" pitchFamily="34" charset="0"/>
              <a:buChar char="•"/>
            </a:pPr>
            <a:r>
              <a:rPr lang="en-AU" sz="4800" dirty="0">
                <a:latin typeface="+mn-lt"/>
                <a:cs typeface="Times New Roman" panose="02020603050405020304" pitchFamily="18" charset="0"/>
              </a:rPr>
              <a:t>Concessional loans to assist impacted small businesses, primary producers and non-profit organisations whose assets have been significantly damaged or who have suffered a significant loss of income as a direct result of an eligible disaster.</a:t>
            </a:r>
          </a:p>
          <a:p>
            <a:pPr marL="10582" indent="0">
              <a:buNone/>
            </a:pPr>
            <a:endParaRPr lang="en-AU" sz="1000" dirty="0">
              <a:latin typeface="Calibri" panose="020F0502020204030204" pitchFamily="34" charset="0"/>
            </a:endParaRPr>
          </a:p>
          <a:p>
            <a:pPr marL="342900" indent="-342900">
              <a:lnSpc>
                <a:spcPct val="107000"/>
              </a:lnSpc>
              <a:spcAft>
                <a:spcPts val="720"/>
              </a:spcAft>
              <a:buSzPts val="1000"/>
              <a:buFont typeface="Symbol" panose="05050102010706020507" pitchFamily="18" charset="2"/>
              <a:buChar char=""/>
              <a:tabLst>
                <a:tab pos="457200" algn="l"/>
              </a:tabLst>
            </a:pPr>
            <a:endParaRPr lang="en-AU" sz="2800" dirty="0">
              <a:latin typeface="Calibri" panose="020F0502020204030204" pitchFamily="34" charset="0"/>
            </a:endParaRPr>
          </a:p>
          <a:p>
            <a:endParaRPr lang="en-AU" dirty="0"/>
          </a:p>
        </p:txBody>
      </p:sp>
      <p:sp>
        <p:nvSpPr>
          <p:cNvPr id="8" name="TextBox 7">
            <a:extLst>
              <a:ext uri="{FF2B5EF4-FFF2-40B4-BE49-F238E27FC236}">
                <a16:creationId xmlns:a16="http://schemas.microsoft.com/office/drawing/2014/main" id="{4856F7C7-2AD7-4570-A058-FD23FE1EEB95}"/>
              </a:ext>
            </a:extLst>
          </p:cNvPr>
          <p:cNvSpPr txBox="1"/>
          <p:nvPr/>
        </p:nvSpPr>
        <p:spPr>
          <a:xfrm>
            <a:off x="6972930" y="1790816"/>
            <a:ext cx="4935062" cy="707886"/>
          </a:xfrm>
          <a:prstGeom prst="rect">
            <a:avLst/>
          </a:prstGeom>
          <a:noFill/>
        </p:spPr>
        <p:txBody>
          <a:bodyPr wrap="square">
            <a:spAutoFit/>
          </a:bodyPr>
          <a:lstStyle/>
          <a:p>
            <a:r>
              <a:rPr lang="en-AU" sz="2000" b="1" dirty="0">
                <a:latin typeface="+mj-lt"/>
              </a:rPr>
              <a:t>Category B: Essential public assets</a:t>
            </a:r>
            <a:r>
              <a:rPr lang="en-AU" sz="2000" dirty="0">
                <a:latin typeface="+mn-lt"/>
                <a:cs typeface="Times New Roman" panose="02020603050405020304" pitchFamily="18" charset="0"/>
              </a:rPr>
              <a:t> (i.e. transport or public infrastructure*)</a:t>
            </a:r>
            <a:endParaRPr lang="en-AU" sz="2000" b="1" dirty="0">
              <a:latin typeface="+mj-lt"/>
            </a:endParaRPr>
          </a:p>
        </p:txBody>
      </p:sp>
      <p:pic>
        <p:nvPicPr>
          <p:cNvPr id="7" name="Graphic 6" descr="Road outline">
            <a:extLst>
              <a:ext uri="{FF2B5EF4-FFF2-40B4-BE49-F238E27FC236}">
                <a16:creationId xmlns:a16="http://schemas.microsoft.com/office/drawing/2014/main" id="{4F29ED81-B661-47DF-8D16-4A794DD936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1620" y="1696791"/>
            <a:ext cx="593513" cy="593513"/>
          </a:xfrm>
          <a:prstGeom prst="rect">
            <a:avLst/>
          </a:prstGeom>
        </p:spPr>
      </p:pic>
      <p:pic>
        <p:nvPicPr>
          <p:cNvPr id="12" name="Graphic 11" descr="User outline">
            <a:extLst>
              <a:ext uri="{FF2B5EF4-FFF2-40B4-BE49-F238E27FC236}">
                <a16:creationId xmlns:a16="http://schemas.microsoft.com/office/drawing/2014/main" id="{66781AFB-5805-44FB-AE2F-846AA18CFAF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3781" y="1636929"/>
            <a:ext cx="571500" cy="571500"/>
          </a:xfrm>
          <a:prstGeom prst="rect">
            <a:avLst/>
          </a:prstGeom>
        </p:spPr>
      </p:pic>
      <p:sp>
        <p:nvSpPr>
          <p:cNvPr id="13" name="Rectangle 12">
            <a:extLst>
              <a:ext uri="{FF2B5EF4-FFF2-40B4-BE49-F238E27FC236}">
                <a16:creationId xmlns:a16="http://schemas.microsoft.com/office/drawing/2014/main" id="{221A8B17-DF23-45CC-A5E1-217C63108FBA}"/>
              </a:ext>
            </a:extLst>
          </p:cNvPr>
          <p:cNvSpPr/>
          <p:nvPr/>
        </p:nvSpPr>
        <p:spPr>
          <a:xfrm>
            <a:off x="6137125" y="1644310"/>
            <a:ext cx="5906322" cy="4464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4" name="Rectangle 13">
            <a:extLst>
              <a:ext uri="{FF2B5EF4-FFF2-40B4-BE49-F238E27FC236}">
                <a16:creationId xmlns:a16="http://schemas.microsoft.com/office/drawing/2014/main" id="{906ED3BE-5D5E-4D89-B4A1-FE2B65403836}"/>
              </a:ext>
            </a:extLst>
          </p:cNvPr>
          <p:cNvSpPr/>
          <p:nvPr/>
        </p:nvSpPr>
        <p:spPr>
          <a:xfrm>
            <a:off x="153006" y="1644310"/>
            <a:ext cx="5906322" cy="4464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344644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D3D9-2D84-43CE-88A7-AD73276C2AFB}"/>
              </a:ext>
            </a:extLst>
          </p:cNvPr>
          <p:cNvSpPr>
            <a:spLocks noGrp="1"/>
          </p:cNvSpPr>
          <p:nvPr>
            <p:ph type="title"/>
          </p:nvPr>
        </p:nvSpPr>
        <p:spPr>
          <a:xfrm>
            <a:off x="227919" y="228087"/>
            <a:ext cx="10037416" cy="864344"/>
          </a:xfrm>
        </p:spPr>
        <p:txBody>
          <a:bodyPr/>
          <a:lstStyle/>
          <a:p>
            <a:r>
              <a:rPr lang="en-AU" dirty="0"/>
              <a:t>DRFA ‘special’ assistance measures</a:t>
            </a:r>
          </a:p>
        </p:txBody>
      </p:sp>
      <p:sp>
        <p:nvSpPr>
          <p:cNvPr id="3" name="Content Placeholder 2">
            <a:extLst>
              <a:ext uri="{FF2B5EF4-FFF2-40B4-BE49-F238E27FC236}">
                <a16:creationId xmlns:a16="http://schemas.microsoft.com/office/drawing/2014/main" id="{BB4DDD40-A127-4D85-B930-27E1D486DC98}"/>
              </a:ext>
            </a:extLst>
          </p:cNvPr>
          <p:cNvSpPr>
            <a:spLocks noGrp="1"/>
          </p:cNvSpPr>
          <p:nvPr>
            <p:ph idx="1"/>
          </p:nvPr>
        </p:nvSpPr>
        <p:spPr>
          <a:xfrm>
            <a:off x="336998" y="2595920"/>
            <a:ext cx="5683183" cy="3050278"/>
          </a:xfrm>
        </p:spPr>
        <p:txBody>
          <a:bodyPr>
            <a:noAutofit/>
          </a:bodyPr>
          <a:lstStyle/>
          <a:p>
            <a:pPr marL="359824" lvl="2" indent="-349242">
              <a:lnSpc>
                <a:spcPct val="110000"/>
              </a:lnSpc>
              <a:spcBef>
                <a:spcPts val="600"/>
              </a:spcBef>
              <a:spcAft>
                <a:spcPts val="600"/>
              </a:spcAft>
              <a:buClr>
                <a:schemeClr val="accent1"/>
              </a:buClr>
              <a:buFont typeface="Arial" panose="020B0604020202020204" pitchFamily="34" charset="0"/>
              <a:buChar char="•"/>
            </a:pPr>
            <a:r>
              <a:rPr lang="en-AU" sz="1400" dirty="0">
                <a:latin typeface="+mn-lt"/>
                <a:cs typeface="Times New Roman" panose="02020603050405020304" pitchFamily="18" charset="0"/>
              </a:rPr>
              <a:t>Community Recovery Fund – grants/programs to restore social networks, community functioning and community facilities.</a:t>
            </a:r>
          </a:p>
          <a:p>
            <a:pPr marL="359824" lvl="2" indent="-349242">
              <a:lnSpc>
                <a:spcPct val="110000"/>
              </a:lnSpc>
              <a:spcBef>
                <a:spcPts val="600"/>
              </a:spcBef>
              <a:spcAft>
                <a:spcPts val="600"/>
              </a:spcAft>
              <a:buClr>
                <a:schemeClr val="accent1"/>
              </a:buClr>
              <a:buFont typeface="Arial" panose="020B0604020202020204" pitchFamily="34" charset="0"/>
              <a:buChar char="•"/>
            </a:pPr>
            <a:r>
              <a:rPr lang="en-AU" sz="1400" dirty="0">
                <a:latin typeface="+mn-lt"/>
                <a:cs typeface="Times New Roman" panose="02020603050405020304" pitchFamily="18" charset="0"/>
              </a:rPr>
              <a:t>Recovery grants for small businesses and non-profit organisations and primary producers. Aimed at covering the cost of clean-up and reinstatement (not compensation for losses), Grants can vary depending on event – based on recommendation from Agriculture Victoria and Small Business Victoria. </a:t>
            </a:r>
          </a:p>
          <a:p>
            <a:pPr marL="10582" lvl="1" indent="0">
              <a:lnSpc>
                <a:spcPct val="110000"/>
              </a:lnSpc>
              <a:spcBef>
                <a:spcPts val="600"/>
              </a:spcBef>
              <a:spcAft>
                <a:spcPts val="600"/>
              </a:spcAft>
              <a:buSzTx/>
              <a:buNone/>
            </a:pPr>
            <a:r>
              <a:rPr lang="en-AU" sz="1400" dirty="0">
                <a:latin typeface="+mn-lt"/>
                <a:cs typeface="Times New Roman" panose="02020603050405020304" pitchFamily="18" charset="0"/>
              </a:rPr>
              <a:t>E.g. Victorian Bushfires Community Recovery Package. Black Summer Bushfires Primary Producer Recovery Grants and Small Business Recovery Grants.  </a:t>
            </a:r>
          </a:p>
          <a:p>
            <a:endParaRPr lang="en-AU" sz="1400" dirty="0"/>
          </a:p>
        </p:txBody>
      </p:sp>
      <p:sp>
        <p:nvSpPr>
          <p:cNvPr id="6" name="Content Placeholder 2">
            <a:extLst>
              <a:ext uri="{FF2B5EF4-FFF2-40B4-BE49-F238E27FC236}">
                <a16:creationId xmlns:a16="http://schemas.microsoft.com/office/drawing/2014/main" id="{22DAD69F-2FE1-49CA-8F64-4B0E0D439E4F}"/>
              </a:ext>
            </a:extLst>
          </p:cNvPr>
          <p:cNvSpPr txBox="1">
            <a:spLocks/>
          </p:cNvSpPr>
          <p:nvPr/>
        </p:nvSpPr>
        <p:spPr>
          <a:xfrm>
            <a:off x="6584276" y="2311973"/>
            <a:ext cx="4769346" cy="4419164"/>
          </a:xfrm>
          <a:prstGeom prst="rect">
            <a:avLst/>
          </a:prstGeom>
        </p:spPr>
        <p:txBody>
          <a:bodyPr vert="horz" lIns="91440" tIns="45720" rIns="91440" bIns="45720" rtlCol="0">
            <a:normAutofit/>
          </a:bodyPr>
          <a:lstStyle>
            <a:lvl1pPr marL="359824" marR="0" indent="-349242" algn="l" defTabSz="914377" rtl="0" eaLnBrk="1" fontAlgn="auto" latinLnBrk="0" hangingPunct="1">
              <a:lnSpc>
                <a:spcPct val="90000"/>
              </a:lnSpc>
              <a:spcBef>
                <a:spcPts val="1000"/>
              </a:spcBef>
              <a:spcAft>
                <a:spcPts val="0"/>
              </a:spcAft>
              <a:buClr>
                <a:schemeClr val="accent1"/>
              </a:buClr>
              <a:buSzTx/>
              <a:buFont typeface="+mj-lt"/>
              <a:buAutoNum type="arabicPeriod"/>
              <a:tabLst/>
              <a:defRPr sz="2667" kern="1200">
                <a:solidFill>
                  <a:schemeClr val="accent5"/>
                </a:solidFill>
                <a:latin typeface="Arial" panose="020B0604020202020204" pitchFamily="34" charset="0"/>
                <a:ea typeface="+mn-ea"/>
                <a:cs typeface="Arial" panose="020B0604020202020204" pitchFamily="34" charset="0"/>
              </a:defRPr>
            </a:lvl1pPr>
            <a:lvl2pPr marL="296326" marR="0" indent="-296326" algn="l" defTabSz="914377" rtl="0" eaLnBrk="1" fontAlgn="auto" latinLnBrk="0" hangingPunct="1">
              <a:lnSpc>
                <a:spcPct val="90000"/>
              </a:lnSpc>
              <a:spcBef>
                <a:spcPts val="500"/>
              </a:spcBef>
              <a:spcAft>
                <a:spcPts val="0"/>
              </a:spcAft>
              <a:buClr>
                <a:schemeClr val="accent1"/>
              </a:buClr>
              <a:buSzPct val="70000"/>
              <a:buFontTx/>
              <a:buBlip>
                <a:blip r:embed="rId2"/>
              </a:buBlip>
              <a:tabLst/>
              <a:defRPr sz="2400" kern="1200">
                <a:solidFill>
                  <a:schemeClr val="accent5"/>
                </a:solidFill>
                <a:latin typeface="Arial" panose="020B0604020202020204" pitchFamily="34" charset="0"/>
                <a:ea typeface="+mn-ea"/>
                <a:cs typeface="Arial" panose="020B0604020202020204" pitchFamily="34" charset="0"/>
              </a:defRPr>
            </a:lvl2pPr>
            <a:lvl3pPr marL="478355" marR="0" indent="-239178" algn="l" defTabSz="914377" rtl="0" eaLnBrk="1" fontAlgn="auto" latinLnBrk="0" hangingPunct="1">
              <a:lnSpc>
                <a:spcPct val="90000"/>
              </a:lnSpc>
              <a:spcBef>
                <a:spcPts val="500"/>
              </a:spcBef>
              <a:spcAft>
                <a:spcPts val="0"/>
              </a:spcAft>
              <a:buClr>
                <a:schemeClr val="accent2"/>
              </a:buClr>
              <a:buSzTx/>
              <a:buFont typeface="Arial" charset="0"/>
              <a:buChar char="•"/>
              <a:tabLst/>
              <a:defRPr sz="2400" kern="1200">
                <a:solidFill>
                  <a:schemeClr val="accent5"/>
                </a:solidFill>
                <a:latin typeface="Arial" panose="020B0604020202020204" pitchFamily="34" charset="0"/>
                <a:ea typeface="+mn-ea"/>
                <a:cs typeface="Arial" panose="020B0604020202020204" pitchFamily="34" charset="0"/>
              </a:defRPr>
            </a:lvl3pPr>
            <a:lvl4pPr marL="717533" marR="0" indent="-239178" algn="l" defTabSz="914377" rtl="0" eaLnBrk="1" fontAlgn="auto" latinLnBrk="0" hangingPunct="1">
              <a:lnSpc>
                <a:spcPct val="90000"/>
              </a:lnSpc>
              <a:spcBef>
                <a:spcPts val="500"/>
              </a:spcBef>
              <a:spcAft>
                <a:spcPts val="0"/>
              </a:spcAft>
              <a:buClr>
                <a:schemeClr val="accent5"/>
              </a:buClr>
              <a:buSzTx/>
              <a:buFont typeface="Arial" charset="0"/>
              <a:buChar char="•"/>
              <a:tabLst/>
              <a:defRPr sz="2133" kern="1200">
                <a:solidFill>
                  <a:schemeClr val="accent5"/>
                </a:solidFill>
                <a:latin typeface="Arial" panose="020B0604020202020204" pitchFamily="34" charset="0"/>
                <a:ea typeface="+mn-ea"/>
                <a:cs typeface="Arial" panose="020B0604020202020204" pitchFamily="34" charset="0"/>
              </a:defRPr>
            </a:lvl4pPr>
            <a:lvl5pPr marL="956709" marR="0" indent="-239178" algn="l" defTabSz="914377" rtl="0" eaLnBrk="1" fontAlgn="auto" latinLnBrk="0" hangingPunct="1">
              <a:lnSpc>
                <a:spcPct val="90000"/>
              </a:lnSpc>
              <a:spcBef>
                <a:spcPts val="500"/>
              </a:spcBef>
              <a:spcAft>
                <a:spcPts val="0"/>
              </a:spcAft>
              <a:buClr>
                <a:schemeClr val="tx1"/>
              </a:buClr>
              <a:buSzTx/>
              <a:buFont typeface="Arial" charset="0"/>
              <a:buChar char="•"/>
              <a:tabLst/>
              <a:defRPr sz="1600" kern="1200">
                <a:solidFill>
                  <a:schemeClr val="accent5"/>
                </a:solidFill>
                <a:latin typeface="Arial" panose="020B0604020202020204" pitchFamily="34" charset="0"/>
                <a:ea typeface="+mn-ea"/>
                <a:cs typeface="Arial" panose="020B0604020202020204" pitchFamily="34" charset="0"/>
              </a:defRPr>
            </a:lvl5pPr>
            <a:lvl6pPr marL="4214364" indent="-383124" algn="l" defTabSz="766248" rtl="0" eaLnBrk="1" latinLnBrk="0" hangingPunct="1">
              <a:spcBef>
                <a:spcPct val="20000"/>
              </a:spcBef>
              <a:buFont typeface="Arial"/>
              <a:buChar char="•"/>
              <a:defRPr sz="3352" kern="1200">
                <a:solidFill>
                  <a:schemeClr val="tx1"/>
                </a:solidFill>
                <a:latin typeface="+mn-lt"/>
                <a:ea typeface="+mn-ea"/>
                <a:cs typeface="+mn-cs"/>
              </a:defRPr>
            </a:lvl6pPr>
            <a:lvl7pPr marL="4980613" indent="-383124" algn="l" defTabSz="766248" rtl="0" eaLnBrk="1" latinLnBrk="0" hangingPunct="1">
              <a:spcBef>
                <a:spcPct val="20000"/>
              </a:spcBef>
              <a:buFont typeface="Arial"/>
              <a:buChar char="•"/>
              <a:defRPr sz="3352" kern="1200">
                <a:solidFill>
                  <a:schemeClr val="tx1"/>
                </a:solidFill>
                <a:latin typeface="+mn-lt"/>
                <a:ea typeface="+mn-ea"/>
                <a:cs typeface="+mn-cs"/>
              </a:defRPr>
            </a:lvl7pPr>
            <a:lvl8pPr marL="5746860" indent="-383124" algn="l" defTabSz="766248" rtl="0" eaLnBrk="1" latinLnBrk="0" hangingPunct="1">
              <a:spcBef>
                <a:spcPct val="20000"/>
              </a:spcBef>
              <a:buFont typeface="Arial"/>
              <a:buChar char="•"/>
              <a:defRPr sz="3352" kern="1200">
                <a:solidFill>
                  <a:schemeClr val="tx1"/>
                </a:solidFill>
                <a:latin typeface="+mn-lt"/>
                <a:ea typeface="+mn-ea"/>
                <a:cs typeface="+mn-cs"/>
              </a:defRPr>
            </a:lvl8pPr>
            <a:lvl9pPr marL="6513108" indent="-383124" algn="l" defTabSz="766248" rtl="0" eaLnBrk="1" latinLnBrk="0" hangingPunct="1">
              <a:spcBef>
                <a:spcPct val="20000"/>
              </a:spcBef>
              <a:buFont typeface="Arial"/>
              <a:buChar char="•"/>
              <a:defRPr sz="3352" kern="1200">
                <a:solidFill>
                  <a:schemeClr val="tx1"/>
                </a:solidFill>
                <a:latin typeface="+mn-lt"/>
                <a:ea typeface="+mn-ea"/>
                <a:cs typeface="+mn-cs"/>
              </a:defRPr>
            </a:lvl9pPr>
          </a:lstStyle>
          <a:p>
            <a:pPr marL="342900" indent="-342900">
              <a:lnSpc>
                <a:spcPct val="107000"/>
              </a:lnSpc>
              <a:spcAft>
                <a:spcPts val="720"/>
              </a:spcAft>
              <a:buSzPts val="1000"/>
              <a:buFont typeface="Symbol" panose="05050102010706020507" pitchFamily="18" charset="2"/>
              <a:buChar char=""/>
              <a:tabLst>
                <a:tab pos="457200" algn="l"/>
              </a:tabLst>
            </a:pPr>
            <a:endParaRPr lang="en-AU" sz="2800" dirty="0">
              <a:latin typeface="Calibri" panose="020F0502020204030204" pitchFamily="34" charset="0"/>
            </a:endParaRPr>
          </a:p>
          <a:p>
            <a:endParaRPr lang="en-AU" dirty="0"/>
          </a:p>
        </p:txBody>
      </p:sp>
      <p:sp>
        <p:nvSpPr>
          <p:cNvPr id="10" name="TextBox 9">
            <a:extLst>
              <a:ext uri="{FF2B5EF4-FFF2-40B4-BE49-F238E27FC236}">
                <a16:creationId xmlns:a16="http://schemas.microsoft.com/office/drawing/2014/main" id="{AE9EFE9F-0E38-4490-9F19-D7D2437CAC72}"/>
              </a:ext>
            </a:extLst>
          </p:cNvPr>
          <p:cNvSpPr txBox="1"/>
          <p:nvPr/>
        </p:nvSpPr>
        <p:spPr>
          <a:xfrm>
            <a:off x="6285180" y="2595920"/>
            <a:ext cx="5463286" cy="1803635"/>
          </a:xfrm>
          <a:prstGeom prst="rect">
            <a:avLst/>
          </a:prstGeom>
          <a:noFill/>
        </p:spPr>
        <p:txBody>
          <a:bodyPr wrap="square">
            <a:spAutoFit/>
          </a:bodyPr>
          <a:lstStyle/>
          <a:p>
            <a:pPr marL="359824" lvl="2" indent="-349242" defTabSz="914377">
              <a:lnSpc>
                <a:spcPct val="110000"/>
              </a:lnSpc>
              <a:spcBef>
                <a:spcPts val="600"/>
              </a:spcBef>
              <a:spcAft>
                <a:spcPts val="600"/>
              </a:spcAft>
              <a:buClr>
                <a:schemeClr val="accent1"/>
              </a:buClr>
              <a:buFont typeface="Arial" panose="020B0604020202020204" pitchFamily="34" charset="0"/>
              <a:buChar char="•"/>
            </a:pPr>
            <a:r>
              <a:rPr lang="en-AU" sz="1400" dirty="0">
                <a:solidFill>
                  <a:schemeClr val="accent5"/>
                </a:solidFill>
                <a:cs typeface="Times New Roman" panose="02020603050405020304" pitchFamily="18" charset="0"/>
              </a:rPr>
              <a:t>Exceptional circumstances assistance that is beyond what can be covered under Categories A, B and C. </a:t>
            </a:r>
          </a:p>
          <a:p>
            <a:pPr marL="10582" lvl="2" defTabSz="914377">
              <a:lnSpc>
                <a:spcPct val="110000"/>
              </a:lnSpc>
              <a:spcBef>
                <a:spcPts val="600"/>
              </a:spcBef>
              <a:spcAft>
                <a:spcPts val="600"/>
              </a:spcAft>
              <a:buClr>
                <a:schemeClr val="accent1"/>
              </a:buClr>
            </a:pPr>
            <a:r>
              <a:rPr lang="en-AU" sz="1400" dirty="0">
                <a:solidFill>
                  <a:schemeClr val="accent5"/>
                </a:solidFill>
                <a:cs typeface="Times New Roman" panose="02020603050405020304" pitchFamily="18" charset="0"/>
              </a:rPr>
              <a:t>E.g. State Coordinated Clean Up packages for the Black Summer Bushfires and June 2021 Storm and Flood Event.</a:t>
            </a:r>
          </a:p>
          <a:p>
            <a:pPr marL="10582" lvl="2" defTabSz="914377">
              <a:lnSpc>
                <a:spcPct val="110000"/>
              </a:lnSpc>
              <a:spcBef>
                <a:spcPts val="600"/>
              </a:spcBef>
              <a:spcAft>
                <a:spcPts val="600"/>
              </a:spcAft>
              <a:buClr>
                <a:schemeClr val="accent1"/>
              </a:buClr>
            </a:pPr>
            <a:r>
              <a:rPr lang="en-AU" sz="1400" dirty="0">
                <a:solidFill>
                  <a:schemeClr val="accent5"/>
                </a:solidFill>
                <a:cs typeface="Times New Roman" panose="02020603050405020304" pitchFamily="18" charset="0"/>
              </a:rPr>
              <a:t>October 2022 – January 2023 Floods and Storms – Community Recovery Offices, Clean Up program.</a:t>
            </a:r>
          </a:p>
        </p:txBody>
      </p:sp>
      <p:sp>
        <p:nvSpPr>
          <p:cNvPr id="12" name="TextBox 11">
            <a:extLst>
              <a:ext uri="{FF2B5EF4-FFF2-40B4-BE49-F238E27FC236}">
                <a16:creationId xmlns:a16="http://schemas.microsoft.com/office/drawing/2014/main" id="{3B331CE3-7BDE-4410-A5E1-B627426BE53E}"/>
              </a:ext>
            </a:extLst>
          </p:cNvPr>
          <p:cNvSpPr txBox="1"/>
          <p:nvPr/>
        </p:nvSpPr>
        <p:spPr>
          <a:xfrm>
            <a:off x="1210964" y="1908819"/>
            <a:ext cx="4782816" cy="400110"/>
          </a:xfrm>
          <a:prstGeom prst="rect">
            <a:avLst/>
          </a:prstGeom>
          <a:noFill/>
        </p:spPr>
        <p:txBody>
          <a:bodyPr wrap="square">
            <a:spAutoFit/>
          </a:bodyPr>
          <a:lstStyle/>
          <a:p>
            <a:r>
              <a:rPr lang="en-AU" sz="2000" b="1" dirty="0">
                <a:latin typeface="+mj-lt"/>
              </a:rPr>
              <a:t>Category C – Community recovery</a:t>
            </a:r>
          </a:p>
        </p:txBody>
      </p:sp>
      <p:sp>
        <p:nvSpPr>
          <p:cNvPr id="13" name="TextBox 12">
            <a:extLst>
              <a:ext uri="{FF2B5EF4-FFF2-40B4-BE49-F238E27FC236}">
                <a16:creationId xmlns:a16="http://schemas.microsoft.com/office/drawing/2014/main" id="{B7D039C3-1DAD-46C0-9B96-E80F45A1CD3F}"/>
              </a:ext>
            </a:extLst>
          </p:cNvPr>
          <p:cNvSpPr txBox="1"/>
          <p:nvPr/>
        </p:nvSpPr>
        <p:spPr>
          <a:xfrm>
            <a:off x="6828674" y="1862806"/>
            <a:ext cx="5242600" cy="400110"/>
          </a:xfrm>
          <a:prstGeom prst="rect">
            <a:avLst/>
          </a:prstGeom>
          <a:noFill/>
        </p:spPr>
        <p:txBody>
          <a:bodyPr wrap="square">
            <a:spAutoFit/>
          </a:bodyPr>
          <a:lstStyle/>
          <a:p>
            <a:r>
              <a:rPr lang="en-AU" sz="2000" b="1" dirty="0">
                <a:latin typeface="+mj-lt"/>
              </a:rPr>
              <a:t>Category D – Exceptional circumstances</a:t>
            </a:r>
          </a:p>
        </p:txBody>
      </p:sp>
      <p:pic>
        <p:nvPicPr>
          <p:cNvPr id="5" name="Graphic 4" descr="Renovation (House With Sparkles) outline">
            <a:extLst>
              <a:ext uri="{FF2B5EF4-FFF2-40B4-BE49-F238E27FC236}">
                <a16:creationId xmlns:a16="http://schemas.microsoft.com/office/drawing/2014/main" id="{D34DFA6E-F740-412B-BD83-F7C6BF0FD1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5263" y="1760092"/>
            <a:ext cx="569930" cy="569930"/>
          </a:xfrm>
          <a:prstGeom prst="rect">
            <a:avLst/>
          </a:prstGeom>
        </p:spPr>
      </p:pic>
      <p:pic>
        <p:nvPicPr>
          <p:cNvPr id="14" name="Graphic 13" descr="Neighborhood outline">
            <a:extLst>
              <a:ext uri="{FF2B5EF4-FFF2-40B4-BE49-F238E27FC236}">
                <a16:creationId xmlns:a16="http://schemas.microsoft.com/office/drawing/2014/main" id="{D4BAAB06-7716-4110-9AC5-F3B14B36A41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2401" y="1754931"/>
            <a:ext cx="707886" cy="707886"/>
          </a:xfrm>
          <a:prstGeom prst="rect">
            <a:avLst/>
          </a:prstGeom>
        </p:spPr>
      </p:pic>
      <p:sp>
        <p:nvSpPr>
          <p:cNvPr id="17" name="Rectangle 16">
            <a:extLst>
              <a:ext uri="{FF2B5EF4-FFF2-40B4-BE49-F238E27FC236}">
                <a16:creationId xmlns:a16="http://schemas.microsoft.com/office/drawing/2014/main" id="{28149976-94D5-4678-93D9-3CFACCA84385}"/>
              </a:ext>
            </a:extLst>
          </p:cNvPr>
          <p:cNvSpPr/>
          <p:nvPr/>
        </p:nvSpPr>
        <p:spPr>
          <a:xfrm>
            <a:off x="174651" y="1644311"/>
            <a:ext cx="5906322" cy="4464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8" name="Rectangle 17">
            <a:extLst>
              <a:ext uri="{FF2B5EF4-FFF2-40B4-BE49-F238E27FC236}">
                <a16:creationId xmlns:a16="http://schemas.microsoft.com/office/drawing/2014/main" id="{08213AF9-6E24-4FEB-9042-3ACF7BE3C383}"/>
              </a:ext>
            </a:extLst>
          </p:cNvPr>
          <p:cNvSpPr/>
          <p:nvPr/>
        </p:nvSpPr>
        <p:spPr>
          <a:xfrm>
            <a:off x="6137125" y="1644310"/>
            <a:ext cx="5906322" cy="4464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2648621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4F338-8574-4A98-AD90-352D30534AE4}"/>
              </a:ext>
            </a:extLst>
          </p:cNvPr>
          <p:cNvSpPr>
            <a:spLocks noGrp="1"/>
          </p:cNvSpPr>
          <p:nvPr>
            <p:ph type="title"/>
          </p:nvPr>
        </p:nvSpPr>
        <p:spPr/>
        <p:txBody>
          <a:bodyPr/>
          <a:lstStyle/>
          <a:p>
            <a:r>
              <a:rPr lang="en-AU" dirty="0"/>
              <a:t>How to ‘maximise’ category A/B claim reimbursements</a:t>
            </a:r>
          </a:p>
        </p:txBody>
      </p:sp>
      <p:sp>
        <p:nvSpPr>
          <p:cNvPr id="11" name="TextBox 10">
            <a:extLst>
              <a:ext uri="{FF2B5EF4-FFF2-40B4-BE49-F238E27FC236}">
                <a16:creationId xmlns:a16="http://schemas.microsoft.com/office/drawing/2014/main" id="{1D9E325B-EEBA-4612-BB00-8A90D13E127E}"/>
              </a:ext>
            </a:extLst>
          </p:cNvPr>
          <p:cNvSpPr txBox="1"/>
          <p:nvPr/>
        </p:nvSpPr>
        <p:spPr>
          <a:xfrm>
            <a:off x="721857" y="3706087"/>
            <a:ext cx="5073301" cy="1115043"/>
          </a:xfrm>
          <a:prstGeom prst="rect">
            <a:avLst/>
          </a:prstGeom>
          <a:noFill/>
        </p:spPr>
        <p:txBody>
          <a:bodyPr wrap="square" lIns="0" tIns="0" rIns="0" bIns="0">
            <a:noAutofit/>
          </a:bodyPr>
          <a:lstStyle/>
          <a:p>
            <a:pPr marL="179388" indent="-179388">
              <a:buFont typeface="Arial" panose="020B0604020202020204" pitchFamily="34" charset="0"/>
              <a:buChar char="•"/>
            </a:pPr>
            <a:r>
              <a:rPr lang="en-AU" sz="1400" b="1" dirty="0"/>
              <a:t>Early Liaison &amp; continued engagement </a:t>
            </a:r>
            <a:r>
              <a:rPr lang="en-AU" sz="1400" dirty="0"/>
              <a:t>with their DTP Assessor – Every Council has an Assessor assigned as a contact point, and all claim specific enquiries should be directed through that Assessor. The Assessor is available to provide guidance throughout the claims journey. </a:t>
            </a:r>
          </a:p>
          <a:p>
            <a:pPr marL="179388" indent="-179388">
              <a:buFont typeface="Arial" panose="020B0604020202020204" pitchFamily="34" charset="0"/>
              <a:buChar char="•"/>
            </a:pPr>
            <a:endParaRPr lang="en-AU" sz="1400" dirty="0"/>
          </a:p>
        </p:txBody>
      </p:sp>
      <p:pic>
        <p:nvPicPr>
          <p:cNvPr id="15" name="Graphic 14" descr="Call center outline">
            <a:extLst>
              <a:ext uri="{FF2B5EF4-FFF2-40B4-BE49-F238E27FC236}">
                <a16:creationId xmlns:a16="http://schemas.microsoft.com/office/drawing/2014/main" id="{1E483DDD-518D-4837-A33F-0854298087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948" y="3740719"/>
            <a:ext cx="528101" cy="759249"/>
          </a:xfrm>
          <a:prstGeom prst="rect">
            <a:avLst/>
          </a:prstGeom>
        </p:spPr>
      </p:pic>
      <p:sp>
        <p:nvSpPr>
          <p:cNvPr id="14" name="TextBox 13">
            <a:extLst>
              <a:ext uri="{FF2B5EF4-FFF2-40B4-BE49-F238E27FC236}">
                <a16:creationId xmlns:a16="http://schemas.microsoft.com/office/drawing/2014/main" id="{7EAE1187-BB66-4529-8F7A-852FCC38F8AA}"/>
              </a:ext>
            </a:extLst>
          </p:cNvPr>
          <p:cNvSpPr txBox="1"/>
          <p:nvPr/>
        </p:nvSpPr>
        <p:spPr>
          <a:xfrm>
            <a:off x="6846551" y="3697723"/>
            <a:ext cx="5290451" cy="1292662"/>
          </a:xfrm>
          <a:prstGeom prst="rect">
            <a:avLst/>
          </a:prstGeom>
          <a:noFill/>
        </p:spPr>
        <p:txBody>
          <a:bodyPr wrap="square" lIns="0" tIns="0" rIns="0" bIns="0">
            <a:noAutofit/>
          </a:bodyPr>
          <a:lstStyle/>
          <a:p>
            <a:pPr marL="179388" indent="-169863">
              <a:buFont typeface="Arial" panose="020B0604020202020204" pitchFamily="34" charset="0"/>
              <a:buChar char="•"/>
            </a:pPr>
            <a:r>
              <a:rPr lang="en-AU" sz="1400" dirty="0">
                <a:solidFill>
                  <a:schemeClr val="tx1"/>
                </a:solidFill>
              </a:rPr>
              <a:t>Photo Reports are to be submitted with claims in the requested photo report format.  All photo are required to have </a:t>
            </a:r>
            <a:r>
              <a:rPr lang="en-AU" sz="1400" b="1" dirty="0">
                <a:solidFill>
                  <a:schemeClr val="tx1"/>
                </a:solidFill>
              </a:rPr>
              <a:t>Metadata embedded </a:t>
            </a:r>
            <a:r>
              <a:rPr lang="en-AU" sz="1400" dirty="0">
                <a:solidFill>
                  <a:schemeClr val="tx1"/>
                </a:solidFill>
              </a:rPr>
              <a:t>in them that verifies their location and date taken.</a:t>
            </a:r>
          </a:p>
          <a:p>
            <a:pPr marL="179388" indent="-169863">
              <a:buFont typeface="Arial" panose="020B0604020202020204" pitchFamily="34" charset="0"/>
              <a:buChar char="•"/>
            </a:pPr>
            <a:endParaRPr lang="en-AU" sz="1400" dirty="0">
              <a:solidFill>
                <a:schemeClr val="tx1"/>
              </a:solidFill>
            </a:endParaRPr>
          </a:p>
          <a:p>
            <a:pPr marL="179388" indent="-169863">
              <a:buFont typeface="Arial" panose="020B0604020202020204" pitchFamily="34" charset="0"/>
              <a:buChar char="•"/>
            </a:pPr>
            <a:r>
              <a:rPr lang="en-AU" sz="1400" dirty="0">
                <a:solidFill>
                  <a:schemeClr val="tx1"/>
                </a:solidFill>
              </a:rPr>
              <a:t>Pre-condition</a:t>
            </a:r>
            <a:r>
              <a:rPr lang="en-AU" sz="1400" dirty="0"/>
              <a:t> </a:t>
            </a:r>
            <a:r>
              <a:rPr lang="en-AU" sz="1400" dirty="0">
                <a:solidFill>
                  <a:schemeClr val="tx1"/>
                </a:solidFill>
              </a:rPr>
              <a:t>and post disaster photos </a:t>
            </a:r>
            <a:r>
              <a:rPr lang="en-AU" sz="1400" dirty="0"/>
              <a:t>are to be taken in the same location.</a:t>
            </a:r>
            <a:endParaRPr lang="en-AU" sz="1400" dirty="0">
              <a:solidFill>
                <a:schemeClr val="tx1"/>
              </a:solidFill>
              <a:highlight>
                <a:srgbClr val="FFFF00"/>
              </a:highlight>
            </a:endParaRPr>
          </a:p>
        </p:txBody>
      </p:sp>
      <p:pic>
        <p:nvPicPr>
          <p:cNvPr id="18" name="Graphic 17" descr="Camera outline">
            <a:extLst>
              <a:ext uri="{FF2B5EF4-FFF2-40B4-BE49-F238E27FC236}">
                <a16:creationId xmlns:a16="http://schemas.microsoft.com/office/drawing/2014/main" id="{F4AB14E0-EC04-430E-9BA9-12D06BA1A0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75051" y="3868737"/>
            <a:ext cx="471500" cy="700623"/>
          </a:xfrm>
          <a:prstGeom prst="rect">
            <a:avLst/>
          </a:prstGeom>
        </p:spPr>
      </p:pic>
      <p:sp>
        <p:nvSpPr>
          <p:cNvPr id="16" name="TextBox 15">
            <a:extLst>
              <a:ext uri="{FF2B5EF4-FFF2-40B4-BE49-F238E27FC236}">
                <a16:creationId xmlns:a16="http://schemas.microsoft.com/office/drawing/2014/main" id="{87ADBB76-3C09-4C53-A658-64E0EA90F5CC}"/>
              </a:ext>
            </a:extLst>
          </p:cNvPr>
          <p:cNvSpPr txBox="1"/>
          <p:nvPr/>
        </p:nvSpPr>
        <p:spPr>
          <a:xfrm>
            <a:off x="6839949" y="5483713"/>
            <a:ext cx="5303654" cy="977002"/>
          </a:xfrm>
          <a:prstGeom prst="rect">
            <a:avLst/>
          </a:prstGeom>
          <a:noFill/>
        </p:spPr>
        <p:txBody>
          <a:bodyPr wrap="square" lIns="0" tIns="0" rIns="0" bIns="0">
            <a:noAutofit/>
          </a:bodyPr>
          <a:lstStyle/>
          <a:p>
            <a:pPr marL="179388" indent="-169863">
              <a:buFont typeface="Arial" panose="020B0604020202020204" pitchFamily="34" charset="0"/>
              <a:buChar char="•"/>
            </a:pPr>
            <a:r>
              <a:rPr lang="en-AU" sz="1400" dirty="0">
                <a:solidFill>
                  <a:schemeClr val="tx1"/>
                </a:solidFill>
              </a:rPr>
              <a:t>If pre-condition photos are not available, </a:t>
            </a:r>
            <a:r>
              <a:rPr lang="en-AU" sz="1400" b="1" dirty="0">
                <a:solidFill>
                  <a:schemeClr val="tx1"/>
                </a:solidFill>
              </a:rPr>
              <a:t>a </a:t>
            </a:r>
            <a:r>
              <a:rPr lang="en-AU" sz="1400" b="1" dirty="0"/>
              <a:t>p</a:t>
            </a:r>
            <a:r>
              <a:rPr lang="en-AU" sz="1400" b="1" dirty="0">
                <a:solidFill>
                  <a:schemeClr val="tx1"/>
                </a:solidFill>
              </a:rPr>
              <a:t>re-condition report based on maintenance and inspections records can be provided as an alternative </a:t>
            </a:r>
            <a:r>
              <a:rPr lang="en-AU" sz="1400" dirty="0"/>
              <a:t>a</a:t>
            </a:r>
            <a:r>
              <a:rPr lang="en-AU" sz="1400" dirty="0">
                <a:solidFill>
                  <a:schemeClr val="tx1"/>
                </a:solidFill>
              </a:rPr>
              <a:t>nd need to be dated no more than four years prior to the disaster occurring.</a:t>
            </a:r>
          </a:p>
        </p:txBody>
      </p:sp>
      <p:pic>
        <p:nvPicPr>
          <p:cNvPr id="19" name="Graphic 18" descr="Document outline">
            <a:extLst>
              <a:ext uri="{FF2B5EF4-FFF2-40B4-BE49-F238E27FC236}">
                <a16:creationId xmlns:a16="http://schemas.microsoft.com/office/drawing/2014/main" id="{6E2040F4-BA9A-4F83-94A9-AADA640192E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27733" y="5560246"/>
            <a:ext cx="482446" cy="700623"/>
          </a:xfrm>
          <a:prstGeom prst="rect">
            <a:avLst/>
          </a:prstGeom>
        </p:spPr>
      </p:pic>
      <p:sp>
        <p:nvSpPr>
          <p:cNvPr id="20" name="TextBox 19">
            <a:extLst>
              <a:ext uri="{FF2B5EF4-FFF2-40B4-BE49-F238E27FC236}">
                <a16:creationId xmlns:a16="http://schemas.microsoft.com/office/drawing/2014/main" id="{C17F9514-7256-4B38-8916-E5803BD4F773}"/>
              </a:ext>
            </a:extLst>
          </p:cNvPr>
          <p:cNvSpPr txBox="1"/>
          <p:nvPr/>
        </p:nvSpPr>
        <p:spPr>
          <a:xfrm>
            <a:off x="536632" y="1561180"/>
            <a:ext cx="10658764" cy="295594"/>
          </a:xfrm>
          <a:prstGeom prst="rect">
            <a:avLst/>
          </a:prstGeom>
          <a:noFill/>
        </p:spPr>
        <p:txBody>
          <a:bodyPr wrap="square" lIns="0" tIns="0" rIns="0" bIns="0">
            <a:noAutofit/>
          </a:bodyPr>
          <a:lstStyle/>
          <a:p>
            <a:r>
              <a:rPr lang="en-AU" sz="1400" dirty="0"/>
              <a:t>The below observations are based on councils that have a high % of their claim assessed as eligible:</a:t>
            </a:r>
          </a:p>
        </p:txBody>
      </p:sp>
      <p:pic>
        <p:nvPicPr>
          <p:cNvPr id="17" name="Graphic 16" descr="Architecture outline">
            <a:extLst>
              <a:ext uri="{FF2B5EF4-FFF2-40B4-BE49-F238E27FC236}">
                <a16:creationId xmlns:a16="http://schemas.microsoft.com/office/drawing/2014/main" id="{1FD0C8C2-3119-4EBC-8316-1B86E595869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6206" y="5634002"/>
            <a:ext cx="528101" cy="759249"/>
          </a:xfrm>
          <a:prstGeom prst="rect">
            <a:avLst/>
          </a:prstGeom>
        </p:spPr>
      </p:pic>
      <p:sp>
        <p:nvSpPr>
          <p:cNvPr id="21" name="TextBox 20">
            <a:extLst>
              <a:ext uri="{FF2B5EF4-FFF2-40B4-BE49-F238E27FC236}">
                <a16:creationId xmlns:a16="http://schemas.microsoft.com/office/drawing/2014/main" id="{5CA836D6-24D6-4EE3-94E0-C187985C3AF5}"/>
              </a:ext>
            </a:extLst>
          </p:cNvPr>
          <p:cNvSpPr txBox="1"/>
          <p:nvPr/>
        </p:nvSpPr>
        <p:spPr>
          <a:xfrm>
            <a:off x="704307" y="5594011"/>
            <a:ext cx="5090851" cy="977002"/>
          </a:xfrm>
          <a:prstGeom prst="rect">
            <a:avLst/>
          </a:prstGeom>
          <a:noFill/>
        </p:spPr>
        <p:txBody>
          <a:bodyPr wrap="square" lIns="0" tIns="0" rIns="0" bIns="0">
            <a:noAutofit/>
          </a:bodyPr>
          <a:lstStyle/>
          <a:p>
            <a:pPr marL="179388" indent="-179388">
              <a:buFont typeface="Arial" panose="020B0604020202020204" pitchFamily="34" charset="0"/>
              <a:buChar char="•"/>
            </a:pPr>
            <a:r>
              <a:rPr lang="en-AU" sz="1400" dirty="0"/>
              <a:t>Where Council engages contractors/in-house crews to undertake works, council need to </a:t>
            </a:r>
            <a:r>
              <a:rPr lang="en-AU" sz="1400" b="1" dirty="0"/>
              <a:t>provide the contractors/in-house staff with clear instructions</a:t>
            </a:r>
            <a:r>
              <a:rPr lang="en-AU" sz="1400" dirty="0"/>
              <a:t> on the relevant supporting information to collect which are outlined on Factsheets 1 &amp; 3.</a:t>
            </a:r>
          </a:p>
        </p:txBody>
      </p:sp>
      <p:sp>
        <p:nvSpPr>
          <p:cNvPr id="7" name="TextBox 6">
            <a:extLst>
              <a:ext uri="{FF2B5EF4-FFF2-40B4-BE49-F238E27FC236}">
                <a16:creationId xmlns:a16="http://schemas.microsoft.com/office/drawing/2014/main" id="{E56F062A-EAC3-46A2-B0FC-33E7F5942FAE}"/>
              </a:ext>
            </a:extLst>
          </p:cNvPr>
          <p:cNvSpPr txBox="1"/>
          <p:nvPr/>
        </p:nvSpPr>
        <p:spPr>
          <a:xfrm>
            <a:off x="713081" y="2174457"/>
            <a:ext cx="5082077" cy="909607"/>
          </a:xfrm>
          <a:prstGeom prst="rect">
            <a:avLst/>
          </a:prstGeom>
          <a:noFill/>
        </p:spPr>
        <p:txBody>
          <a:bodyPr wrap="square" lIns="0" tIns="0" rIns="0" bIns="0">
            <a:noAutofit/>
          </a:bodyPr>
          <a:lstStyle/>
          <a:p>
            <a:pPr marL="179388" indent="-179388">
              <a:buFont typeface="Arial" panose="020B0604020202020204" pitchFamily="34" charset="0"/>
              <a:buChar char="•"/>
            </a:pPr>
            <a:r>
              <a:rPr lang="en-AU" sz="1400" dirty="0"/>
              <a:t>Read and understand the </a:t>
            </a:r>
            <a:r>
              <a:rPr lang="en-AU" sz="1400" b="1" dirty="0"/>
              <a:t>guidelines</a:t>
            </a:r>
            <a:r>
              <a:rPr lang="en-AU" sz="1400" dirty="0"/>
              <a:t> and devote </a:t>
            </a:r>
            <a:r>
              <a:rPr lang="en-AU" sz="1400" b="1" dirty="0"/>
              <a:t>appropriate resources </a:t>
            </a:r>
            <a:r>
              <a:rPr lang="en-AU" sz="1400" dirty="0"/>
              <a:t>to the claims task. Please nominate relevant council staff for DRFA training sessions that are held throughout the year. </a:t>
            </a:r>
            <a:endParaRPr lang="en-AU" sz="1400" dirty="0">
              <a:highlight>
                <a:srgbClr val="FFFF00"/>
              </a:highlight>
            </a:endParaRPr>
          </a:p>
        </p:txBody>
      </p:sp>
      <p:pic>
        <p:nvPicPr>
          <p:cNvPr id="23" name="Graphic 22" descr="Remote learning language outline">
            <a:extLst>
              <a:ext uri="{FF2B5EF4-FFF2-40B4-BE49-F238E27FC236}">
                <a16:creationId xmlns:a16="http://schemas.microsoft.com/office/drawing/2014/main" id="{3D26BF03-DE06-4C16-AB33-2698D95E943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5377" y="2007306"/>
            <a:ext cx="554806" cy="759249"/>
          </a:xfrm>
          <a:prstGeom prst="rect">
            <a:avLst/>
          </a:prstGeom>
        </p:spPr>
      </p:pic>
      <p:sp>
        <p:nvSpPr>
          <p:cNvPr id="30" name="TextBox 29">
            <a:extLst>
              <a:ext uri="{FF2B5EF4-FFF2-40B4-BE49-F238E27FC236}">
                <a16:creationId xmlns:a16="http://schemas.microsoft.com/office/drawing/2014/main" id="{CB497B9E-07F2-4776-9340-D4086EB57516}"/>
              </a:ext>
            </a:extLst>
          </p:cNvPr>
          <p:cNvSpPr txBox="1"/>
          <p:nvPr/>
        </p:nvSpPr>
        <p:spPr>
          <a:xfrm>
            <a:off x="6759766" y="2007306"/>
            <a:ext cx="5420348" cy="1292662"/>
          </a:xfrm>
          <a:prstGeom prst="rect">
            <a:avLst/>
          </a:prstGeom>
          <a:noFill/>
        </p:spPr>
        <p:txBody>
          <a:bodyPr wrap="square" lIns="0" tIns="0" rIns="0" bIns="0">
            <a:spAutoFit/>
          </a:bodyPr>
          <a:lstStyle/>
          <a:p>
            <a:pPr marL="179388" indent="-179388">
              <a:buFont typeface="Arial" panose="020B0604020202020204" pitchFamily="34" charset="0"/>
              <a:buChar char="•"/>
            </a:pPr>
            <a:r>
              <a:rPr lang="en-AU" sz="1400" dirty="0"/>
              <a:t>Where Councils are unable to effectively respond to an event within BAU internal staffing, </a:t>
            </a:r>
            <a:r>
              <a:rPr lang="en-AU" sz="1400" b="1" dirty="0"/>
              <a:t>additional resourcing costs</a:t>
            </a:r>
            <a:r>
              <a:rPr lang="en-AU" sz="1400" dirty="0"/>
              <a:t>, related to categories A/B measures are able to be claimed. </a:t>
            </a:r>
          </a:p>
          <a:p>
            <a:pPr marL="179388" indent="-179388">
              <a:buFont typeface="Arial" panose="020B0604020202020204" pitchFamily="34" charset="0"/>
              <a:buChar char="•"/>
            </a:pPr>
            <a:endParaRPr lang="en-AU" sz="1400" dirty="0"/>
          </a:p>
          <a:p>
            <a:pPr marL="179388" indent="-179388">
              <a:buFont typeface="Arial" panose="020B0604020202020204" pitchFamily="34" charset="0"/>
              <a:buChar char="•"/>
            </a:pPr>
            <a:r>
              <a:rPr lang="en-AU" sz="1400" dirty="0"/>
              <a:t>This may include </a:t>
            </a:r>
            <a:r>
              <a:rPr lang="en-AU" sz="1400" b="1" dirty="0"/>
              <a:t>staff overtime and/or additional temporary employees</a:t>
            </a:r>
            <a:r>
              <a:rPr lang="en-AU" sz="1400" dirty="0"/>
              <a:t>. Check with your assessor.</a:t>
            </a:r>
            <a:endParaRPr lang="en-AU" sz="1800" dirty="0"/>
          </a:p>
        </p:txBody>
      </p:sp>
      <p:pic>
        <p:nvPicPr>
          <p:cNvPr id="31" name="Graphic 30" descr="Group success outline">
            <a:extLst>
              <a:ext uri="{FF2B5EF4-FFF2-40B4-BE49-F238E27FC236}">
                <a16:creationId xmlns:a16="http://schemas.microsoft.com/office/drawing/2014/main" id="{68C6B5A4-BA3D-454F-A8D2-EA29E63A3AA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324671" y="2073081"/>
            <a:ext cx="471500" cy="704923"/>
          </a:xfrm>
          <a:prstGeom prst="rect">
            <a:avLst/>
          </a:prstGeom>
        </p:spPr>
      </p:pic>
    </p:spTree>
    <p:extLst>
      <p:ext uri="{BB962C8B-B14F-4D97-AF65-F5344CB8AC3E}">
        <p14:creationId xmlns:p14="http://schemas.microsoft.com/office/powerpoint/2010/main" val="1375632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3DFloatVTI">
  <a:themeElements>
    <a:clrScheme name="AnalogousFromRegularSeedLeftStep">
      <a:dk1>
        <a:srgbClr val="000000"/>
      </a:dk1>
      <a:lt1>
        <a:srgbClr val="FFFFFF"/>
      </a:lt1>
      <a:dk2>
        <a:srgbClr val="321C1D"/>
      </a:dk2>
      <a:lt2>
        <a:srgbClr val="F0F2F3"/>
      </a:lt2>
      <a:accent1>
        <a:srgbClr val="E77229"/>
      </a:accent1>
      <a:accent2>
        <a:srgbClr val="D5171D"/>
      </a:accent2>
      <a:accent3>
        <a:srgbClr val="E7297E"/>
      </a:accent3>
      <a:accent4>
        <a:srgbClr val="D517BB"/>
      </a:accent4>
      <a:accent5>
        <a:srgbClr val="B129E7"/>
      </a:accent5>
      <a:accent6>
        <a:srgbClr val="5A24D7"/>
      </a:accent6>
      <a:hlink>
        <a:srgbClr val="3F8EBF"/>
      </a:hlink>
      <a:folHlink>
        <a:srgbClr val="7F7F7F"/>
      </a:folHlink>
    </a:clrScheme>
    <a:fontScheme name="Float">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Cover">
  <a:themeElements>
    <a:clrScheme name="Custom navy">
      <a:dk1>
        <a:srgbClr val="000000"/>
      </a:dk1>
      <a:lt1>
        <a:srgbClr val="FFFFFF"/>
      </a:lt1>
      <a:dk2>
        <a:srgbClr val="000000"/>
      </a:dk2>
      <a:lt2>
        <a:srgbClr val="FFFFFF"/>
      </a:lt2>
      <a:accent1>
        <a:srgbClr val="1F1545"/>
      </a:accent1>
      <a:accent2>
        <a:srgbClr val="71C5E8"/>
      </a:accent2>
      <a:accent3>
        <a:srgbClr val="D9D9D6"/>
      </a:accent3>
      <a:accent4>
        <a:srgbClr val="52565A"/>
      </a:accent4>
      <a:accent5>
        <a:srgbClr val="000000"/>
      </a:accent5>
      <a:accent6>
        <a:srgbClr val="FFFFFF"/>
      </a:accent6>
      <a:hlink>
        <a:srgbClr val="0090DA"/>
      </a:hlink>
      <a:folHlink>
        <a:srgbClr val="52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22A93E93-ACFF-0246-B949-DC01BD1FBB09}" vid="{73E23A2D-6623-0B4C-8C46-FE3A1279A3C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93116ac-fc53-426d-9414-a1cb3b1334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93622A36A83A7439E16E842C7933804" ma:contentTypeVersion="17" ma:contentTypeDescription="Create a new document." ma:contentTypeScope="" ma:versionID="59c4f0c25205c2cca623b87e0141a45f">
  <xsd:schema xmlns:xsd="http://www.w3.org/2001/XMLSchema" xmlns:xs="http://www.w3.org/2001/XMLSchema" xmlns:p="http://schemas.microsoft.com/office/2006/metadata/properties" xmlns:ns3="c93116ac-fc53-426d-9414-a1cb3b1334eb" xmlns:ns4="2b6d1dba-04ef-4144-a85c-43d78b7787a5" targetNamespace="http://schemas.microsoft.com/office/2006/metadata/properties" ma:root="true" ma:fieldsID="e75ba2178acb3304afcd92e9841af5c4" ns3:_="" ns4:_="">
    <xsd:import namespace="c93116ac-fc53-426d-9414-a1cb3b1334eb"/>
    <xsd:import namespace="2b6d1dba-04ef-4144-a85c-43d78b7787a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3116ac-fc53-426d-9414-a1cb3b1334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6d1dba-04ef-4144-a85c-43d78b7787a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D5C1C0-33B7-44FF-BEBD-9BC6AF9B74EC}">
  <ds:schemaRefs>
    <ds:schemaRef ds:uri="http://schemas.microsoft.com/sharepoint/v3/contenttype/forms"/>
  </ds:schemaRefs>
</ds:datastoreItem>
</file>

<file path=customXml/itemProps2.xml><?xml version="1.0" encoding="utf-8"?>
<ds:datastoreItem xmlns:ds="http://schemas.openxmlformats.org/officeDocument/2006/customXml" ds:itemID="{0ACEFA67-7941-4A1D-A6C7-EB42F9DDA401}">
  <ds:schemaRefs>
    <ds:schemaRef ds:uri="2b6d1dba-04ef-4144-a85c-43d78b7787a5"/>
    <ds:schemaRef ds:uri="http://schemas.microsoft.com/office/2006/documentManagement/types"/>
    <ds:schemaRef ds:uri="c93116ac-fc53-426d-9414-a1cb3b1334eb"/>
    <ds:schemaRef ds:uri="http://schemas.openxmlformats.org/package/2006/metadata/core-properties"/>
    <ds:schemaRef ds:uri="http://purl.org/dc/elements/1.1/"/>
    <ds:schemaRef ds:uri="http://schemas.microsoft.com/office/infopath/2007/PartnerControl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1053916-0932-494A-833A-91674ADAEA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3116ac-fc53-426d-9414-a1cb3b1334eb"/>
    <ds:schemaRef ds:uri="2b6d1dba-04ef-4144-a85c-43d78b7787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10225</TotalTime>
  <Words>2041</Words>
  <Application>Microsoft Office PowerPoint</Application>
  <PresentationFormat>Widescreen</PresentationFormat>
  <Paragraphs>116</Paragraphs>
  <Slides>12</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Avenir Next LT Pro</vt:lpstr>
      <vt:lpstr>Calibri</vt:lpstr>
      <vt:lpstr>Symbol</vt:lpstr>
      <vt:lpstr>3DFloatVTI</vt:lpstr>
      <vt:lpstr>Cover</vt:lpstr>
      <vt:lpstr>Disaster Recovery Funding Arrangements (DRFA) Overview</vt:lpstr>
      <vt:lpstr>What is the DRFA?</vt:lpstr>
      <vt:lpstr>What is the DRFA?</vt:lpstr>
      <vt:lpstr>Claims and acquittal process</vt:lpstr>
      <vt:lpstr>How is DRFA activated?</vt:lpstr>
      <vt:lpstr>How are Category C and D measures activated?</vt:lpstr>
      <vt:lpstr>DRFA ‘standard’ assistance measures</vt:lpstr>
      <vt:lpstr>DRFA ‘special’ assistance measures</vt:lpstr>
      <vt:lpstr>How to ‘maximise’ category A/B claim reimbursements</vt:lpstr>
      <vt:lpstr>Hints to assist with ‘timely’ assessment of claims</vt:lpstr>
      <vt:lpstr>DRFA continuous improvement initiatives</vt:lpstr>
      <vt:lpstr>Key information and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Disaster Recovery Funding Arrangements (DRFA) Overview</dc:title>
  <dc:creator>Donna Kennedy (DJCS)</dc:creator>
  <cp:lastModifiedBy>Donna Kennedy (DJCS)</cp:lastModifiedBy>
  <cp:revision>7</cp:revision>
  <dcterms:created xsi:type="dcterms:W3CDTF">2022-02-16T19:06:36Z</dcterms:created>
  <dcterms:modified xsi:type="dcterms:W3CDTF">2024-02-18T02:07:37Z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0x010100393622A36A83A7439E16E842C7933804</vt:lpwstr>
  </property>
</Properties>
</file>